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4" r:id="rId3"/>
    <p:sldId id="258" r:id="rId4"/>
    <p:sldId id="263" r:id="rId5"/>
    <p:sldId id="268" r:id="rId6"/>
    <p:sldId id="269" r:id="rId7"/>
    <p:sldId id="272" r:id="rId8"/>
    <p:sldId id="273" r:id="rId9"/>
    <p:sldId id="274" r:id="rId10"/>
    <p:sldId id="280" r:id="rId11"/>
    <p:sldId id="349" r:id="rId12"/>
    <p:sldId id="281" r:id="rId13"/>
    <p:sldId id="351" r:id="rId14"/>
    <p:sldId id="354" r:id="rId15"/>
    <p:sldId id="293" r:id="rId16"/>
    <p:sldId id="356" r:id="rId17"/>
    <p:sldId id="275" r:id="rId18"/>
    <p:sldId id="279" r:id="rId19"/>
    <p:sldId id="276" r:id="rId20"/>
    <p:sldId id="278" r:id="rId21"/>
    <p:sldId id="277" r:id="rId22"/>
    <p:sldId id="288" r:id="rId23"/>
    <p:sldId id="289" r:id="rId24"/>
    <p:sldId id="290" r:id="rId25"/>
    <p:sldId id="261" r:id="rId26"/>
    <p:sldId id="347" r:id="rId27"/>
    <p:sldId id="348" r:id="rId28"/>
    <p:sldId id="295" r:id="rId2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79929" autoAdjust="0"/>
  </p:normalViewPr>
  <p:slideViewPr>
    <p:cSldViewPr>
      <p:cViewPr varScale="1">
        <p:scale>
          <a:sx n="65" d="100"/>
          <a:sy n="65" d="100"/>
        </p:scale>
        <p:origin x="38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8D66C1-F1F5-4D53-8AA1-A4BBB7948AA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3391A9-8B4C-4FCB-8EBA-D1457EC1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70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5D1309-B96B-456A-AEBE-B267D1ACE47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E87C46-AE9A-4879-BEFA-8EFEEF8B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2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13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0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78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26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5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9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65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33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41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1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32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67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57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4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0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86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5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0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5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6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87C46-AE9A-4879-BEFA-8EFEEF8B31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2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737-676F-4B88-952B-1D19D0BF9CE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0C2-A7C8-4C3A-B294-925D0F0A8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737-676F-4B88-952B-1D19D0BF9CE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0C2-A7C8-4C3A-B294-925D0F0A8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737-676F-4B88-952B-1D19D0BF9CE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0C2-A7C8-4C3A-B294-925D0F0A8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737-676F-4B88-952B-1D19D0BF9CE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0C2-A7C8-4C3A-B294-925D0F0A8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737-676F-4B88-952B-1D19D0BF9CE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0C2-A7C8-4C3A-B294-925D0F0A8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737-676F-4B88-952B-1D19D0BF9CE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0C2-A7C8-4C3A-B294-925D0F0A8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737-676F-4B88-952B-1D19D0BF9CE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0C2-A7C8-4C3A-B294-925D0F0A8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737-676F-4B88-952B-1D19D0BF9CE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0C2-A7C8-4C3A-B294-925D0F0A8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737-676F-4B88-952B-1D19D0BF9CE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0C2-A7C8-4C3A-B294-925D0F0A8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737-676F-4B88-952B-1D19D0BF9CE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00C2-A7C8-4C3A-B294-925D0F0A8A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737-676F-4B88-952B-1D19D0BF9CE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900C2-A7C8-4C3A-B294-925D0F0A8A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21900C2-A7C8-4C3A-B294-925D0F0A8A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721737-676F-4B88-952B-1D19D0BF9CE9}" type="datetimeFigureOut">
              <a:rPr lang="en-US" smtClean="0"/>
              <a:t>11/15/2019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desmarais@smithdowney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Red_Hook_USVI_Harbor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sniegowski/41846692350/in/faves-clinte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467600" cy="28194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b="1" dirty="0"/>
            </a:br>
            <a:br>
              <a:rPr lang="en-US" sz="4900" b="1" dirty="0"/>
            </a:br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/>
              <a:t>The Fair Labor Standards Act:</a:t>
            </a:r>
            <a:br>
              <a:rPr lang="en-US" sz="4900" b="1" dirty="0"/>
            </a:br>
            <a:r>
              <a:rPr lang="en-US" sz="4900" b="1" dirty="0"/>
              <a:t>What and Who is Covered?</a:t>
            </a:r>
            <a:br>
              <a:rPr lang="en-US" dirty="0"/>
            </a:br>
            <a:br>
              <a:rPr lang="en-US" sz="36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724400"/>
            <a:ext cx="7696200" cy="1752600"/>
          </a:xfrm>
        </p:spPr>
        <p:txBody>
          <a:bodyPr>
            <a:noAutofit/>
          </a:bodyPr>
          <a:lstStyle/>
          <a:p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Doug Desmarais, Esq.</a:t>
            </a:r>
          </a:p>
          <a:p>
            <a:pPr algn="ctr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(410) 321-9348</a:t>
            </a:r>
          </a:p>
          <a:p>
            <a:pPr algn="ctr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hlinkClick r:id="rId3"/>
              </a:rPr>
              <a:t>ddesmarais@smithdowney.com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3837"/>
            <a:ext cx="54292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Highly Compensated Employees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5720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Employee </a:t>
            </a:r>
            <a:r>
              <a:rPr lang="en-US" sz="3200" b="1" i="1" u="sng" dirty="0"/>
              <a:t>currently</a:t>
            </a:r>
            <a:r>
              <a:rPr lang="en-US" sz="3200" b="1" dirty="0"/>
              <a:t> </a:t>
            </a:r>
            <a:r>
              <a:rPr lang="en-US" sz="3200" dirty="0"/>
              <a:t>must be paid at least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$100,000 </a:t>
            </a:r>
            <a:r>
              <a:rPr lang="en-US" sz="3200" dirty="0"/>
              <a:t>per year total annual compensation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sz="3200" dirty="0"/>
              <a:t>Employee </a:t>
            </a:r>
            <a:r>
              <a:rPr lang="en-US" sz="3200" b="1" i="1" u="sng" dirty="0"/>
              <a:t>currently</a:t>
            </a:r>
            <a:r>
              <a:rPr lang="en-US" sz="3200" dirty="0"/>
              <a:t> must be paid on a salary basis of at least </a:t>
            </a:r>
            <a:r>
              <a:rPr lang="en-US" sz="3200" b="1" dirty="0">
                <a:solidFill>
                  <a:srgbClr val="FF0000"/>
                </a:solidFill>
              </a:rPr>
              <a:t>$455 per week</a:t>
            </a:r>
          </a:p>
          <a:p>
            <a:pPr marL="114300" indent="0">
              <a:buNone/>
            </a:pPr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3200" dirty="0"/>
              <a:t>Must “customarily and regularly” perform at least one of the duties of an exempt executive, administrative, or professional employee</a:t>
            </a:r>
          </a:p>
          <a:p>
            <a:pPr marL="114300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6746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7377-4738-4D27-910B-C8439D32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Salary Basis Test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5984B-F2F2-4A53-9DE0-4BF540BB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Under the salary basis test, the employee must be paid a salary that meets the minimum required by the DOL, and the employer cannot deduct from the employee’s weekly salary, unless authorized by the DOL or FMLA. </a:t>
            </a:r>
          </a:p>
          <a:p>
            <a:r>
              <a:rPr lang="en-US" sz="2800" b="1" i="1" u="sng" dirty="0"/>
              <a:t>Currently</a:t>
            </a:r>
            <a:r>
              <a:rPr lang="en-US" sz="2800" dirty="0"/>
              <a:t>, the salary minimum is $455/week, but the new DOL final overtime rule will raise the salary minimum for the white collar exception.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Final Changes to White Collar 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endParaRPr lang="en-US" sz="800" b="1" dirty="0"/>
          </a:p>
          <a:p>
            <a:r>
              <a:rPr lang="en-US" sz="3200" dirty="0"/>
              <a:t>On September 24, 2019, the DOL issued its final overtime rule.</a:t>
            </a:r>
            <a:endParaRPr lang="en-US" sz="3200" b="1" dirty="0"/>
          </a:p>
          <a:p>
            <a:r>
              <a:rPr lang="en-US" sz="3200" b="1" dirty="0"/>
              <a:t>Effective January 1, 2020, Changes to Salary Basis Test Minimum Levels:</a:t>
            </a:r>
          </a:p>
          <a:p>
            <a:pPr lvl="1"/>
            <a:r>
              <a:rPr lang="en-US" sz="2800" dirty="0"/>
              <a:t>New salary minimum increases to </a:t>
            </a:r>
            <a:r>
              <a:rPr lang="en-US" sz="2800" b="1" dirty="0">
                <a:solidFill>
                  <a:srgbClr val="FF0000"/>
                </a:solidFill>
              </a:rPr>
              <a:t>$684 </a:t>
            </a:r>
            <a:r>
              <a:rPr lang="en-US" sz="2800" dirty="0"/>
              <a:t>per week (</a:t>
            </a:r>
            <a:r>
              <a:rPr lang="en-US" sz="2800" b="1" dirty="0">
                <a:solidFill>
                  <a:srgbClr val="FF0000"/>
                </a:solidFill>
              </a:rPr>
              <a:t>$35,568 </a:t>
            </a:r>
            <a:r>
              <a:rPr lang="en-US" sz="2800" dirty="0"/>
              <a:t>per year); and</a:t>
            </a:r>
          </a:p>
          <a:p>
            <a:pPr marL="777240" lvl="2" indent="0">
              <a:buNone/>
            </a:pPr>
            <a:endParaRPr lang="en-US" sz="800" dirty="0"/>
          </a:p>
          <a:p>
            <a:pPr lvl="1"/>
            <a:r>
              <a:rPr lang="en-US" sz="2800" dirty="0"/>
              <a:t>New minimum for highly compensated employees increases to </a:t>
            </a:r>
            <a:r>
              <a:rPr lang="en-US" sz="2800" b="1" dirty="0">
                <a:solidFill>
                  <a:srgbClr val="FF0000"/>
                </a:solidFill>
              </a:rPr>
              <a:t>$107,432 </a:t>
            </a:r>
            <a:r>
              <a:rPr lang="en-US" sz="2800" dirty="0"/>
              <a:t>per year </a:t>
            </a:r>
          </a:p>
          <a:p>
            <a:pPr marL="411480" lvl="1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5677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F7EF-6DEB-4470-BB26-098BBBAB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305800" cy="1143000"/>
          </a:xfrm>
        </p:spPr>
        <p:txBody>
          <a:bodyPr/>
          <a:lstStyle/>
          <a:p>
            <a:pPr algn="ctr"/>
            <a:r>
              <a:rPr lang="en-US" b="1" dirty="0"/>
              <a:t>Nondiscretionary Bonuses &amp;</a:t>
            </a:r>
            <a:br>
              <a:rPr lang="en-US" b="1" dirty="0"/>
            </a:br>
            <a:r>
              <a:rPr lang="en-US" b="1" dirty="0"/>
              <a:t>Incentive Payments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8229-E84A-45E1-8EF3-112DCF853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new rule permits employers to use nondiscretionary bonuses and incentive payments to satisfy up to 10 percent of the standard salary level. </a:t>
            </a:r>
          </a:p>
          <a:p>
            <a:r>
              <a:rPr lang="en-US" sz="3200" dirty="0"/>
              <a:t>For employers to credit nondiscretionary bonuses and incentive payments toward a portion of the standard salary level test, they must make such payments on an annual or more frequent basis.</a:t>
            </a:r>
          </a:p>
        </p:txBody>
      </p:sp>
    </p:spTree>
    <p:extLst>
      <p:ext uri="{BB962C8B-B14F-4D97-AF65-F5344CB8AC3E}">
        <p14:creationId xmlns:p14="http://schemas.microsoft.com/office/powerpoint/2010/main" val="161976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972A-62D3-493C-B051-6905965E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153400" cy="1143000"/>
          </a:xfrm>
        </p:spPr>
        <p:txBody>
          <a:bodyPr/>
          <a:lstStyle/>
          <a:p>
            <a:pPr algn="ctr"/>
            <a:r>
              <a:rPr lang="en-US" b="1" dirty="0"/>
              <a:t>Nondiscretionary Bonuses &amp;</a:t>
            </a:r>
            <a:br>
              <a:rPr lang="en-US" b="1" dirty="0"/>
            </a:br>
            <a:r>
              <a:rPr lang="en-US" b="1" dirty="0"/>
              <a:t>Incentive Payments – Catch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BC9F4-29DB-4BBC-8317-20DADE067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an employee does not earn enough in nondiscretionary bonus or incentive payments in a given year (52-week period) to retain his or her exempt status, the Department permits the employer to make a “catch-up” payment within one pay period of the end of the 52-week period. </a:t>
            </a:r>
          </a:p>
          <a:p>
            <a:r>
              <a:rPr lang="en-US" sz="2400" dirty="0"/>
              <a:t>This payment may be up to 10 percent of the total standard salary level for the preceding 52-week period. Any such catch-up payment will count only toward the prior year’s salary amount and not toward the salary amount in the year in which it is paid.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4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Salary Basis Test:</a:t>
            </a:r>
            <a:br>
              <a:rPr lang="en-US" b="1" dirty="0"/>
            </a:br>
            <a:r>
              <a:rPr lang="en-US" b="1" dirty="0"/>
              <a:t>Allowable Deductions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FLSA only allows for specific deductions from salary of exempt employees:</a:t>
            </a:r>
          </a:p>
          <a:p>
            <a:pPr lvl="1"/>
            <a:r>
              <a:rPr lang="en-US" dirty="0"/>
              <a:t>Absence of 1 or more full days for personal reasons other than sickness or disability</a:t>
            </a:r>
          </a:p>
          <a:p>
            <a:pPr lvl="1"/>
            <a:r>
              <a:rPr lang="en-US" dirty="0"/>
              <a:t>Absence 1 or more full days for sickness or disability if in accordance with bona fide policy</a:t>
            </a:r>
          </a:p>
          <a:p>
            <a:pPr lvl="1"/>
            <a:r>
              <a:rPr lang="en-US" dirty="0"/>
              <a:t>Jury fees, witness fees, military pay </a:t>
            </a:r>
          </a:p>
          <a:p>
            <a:pPr lvl="1"/>
            <a:r>
              <a:rPr lang="en-US" dirty="0"/>
              <a:t>Penalties imposed in good faith for infraction of safety rule of major significance</a:t>
            </a:r>
          </a:p>
          <a:p>
            <a:pPr lvl="1"/>
            <a:r>
              <a:rPr lang="en-US" dirty="0"/>
              <a:t>Unpaid disciplinary exemption 1 or more full days imposed in good faith for infraction of workplace conduct rule</a:t>
            </a:r>
          </a:p>
          <a:p>
            <a:pPr lvl="1"/>
            <a:r>
              <a:rPr lang="en-US" dirty="0"/>
              <a:t>Proportional payment initial or terminal week of employment </a:t>
            </a:r>
          </a:p>
          <a:p>
            <a:pPr lvl="1"/>
            <a:r>
              <a:rPr lang="en-US" dirty="0"/>
              <a:t>Weeks in which employee takes unpaid leave under FMLA </a:t>
            </a:r>
          </a:p>
        </p:txBody>
      </p:sp>
    </p:spTree>
    <p:extLst>
      <p:ext uri="{BB962C8B-B14F-4D97-AF65-F5344CB8AC3E}">
        <p14:creationId xmlns:p14="http://schemas.microsoft.com/office/powerpoint/2010/main" val="1397831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1143000"/>
          </a:xfrm>
        </p:spPr>
        <p:txBody>
          <a:bodyPr/>
          <a:lstStyle/>
          <a:p>
            <a:pPr algn="ctr"/>
            <a:r>
              <a:rPr lang="en-US" b="1" dirty="0"/>
              <a:t>The “White Collar” Exemptions from Overtime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Must meet </a:t>
            </a:r>
            <a:r>
              <a:rPr lang="en-US" sz="2800" b="1" i="1" dirty="0"/>
              <a:t>BOTH </a:t>
            </a:r>
            <a:r>
              <a:rPr lang="en-US" sz="2800" dirty="0"/>
              <a:t>the Salary Basis Test and the Duties Test</a:t>
            </a:r>
          </a:p>
          <a:p>
            <a:pPr lvl="1"/>
            <a:r>
              <a:rPr lang="en-US" sz="2400" b="1" u="sng" dirty="0"/>
              <a:t>Salary Basis Test</a:t>
            </a:r>
            <a:r>
              <a:rPr lang="en-US" sz="2400" b="1" dirty="0"/>
              <a:t>:  </a:t>
            </a:r>
            <a:r>
              <a:rPr lang="en-US" sz="2400" dirty="0"/>
              <a:t>Under </a:t>
            </a:r>
            <a:r>
              <a:rPr lang="en-US" sz="2400" b="1" i="1" u="sng" dirty="0"/>
              <a:t>current</a:t>
            </a:r>
            <a:r>
              <a:rPr lang="en-US" sz="2400" dirty="0"/>
              <a:t> standard, must be paid at least $455 on a salary basis.  No deductions for quality or quantity of the employee’s work.  </a:t>
            </a:r>
          </a:p>
          <a:p>
            <a:pPr lvl="1"/>
            <a:r>
              <a:rPr lang="en-US" sz="2400" b="1" u="sng" dirty="0"/>
              <a:t>Duties Test</a:t>
            </a:r>
            <a:r>
              <a:rPr lang="en-US" sz="2400" b="1" dirty="0"/>
              <a:t>: </a:t>
            </a:r>
            <a:r>
              <a:rPr lang="en-US" sz="2400" b="1" u="sng" dirty="0"/>
              <a:t> </a:t>
            </a:r>
          </a:p>
          <a:p>
            <a:pPr lvl="2"/>
            <a:r>
              <a:rPr lang="en-US" sz="2200" dirty="0"/>
              <a:t>Administrative </a:t>
            </a:r>
          </a:p>
          <a:p>
            <a:pPr lvl="2"/>
            <a:r>
              <a:rPr lang="en-US" sz="2200" dirty="0"/>
              <a:t>Professional </a:t>
            </a:r>
          </a:p>
          <a:p>
            <a:pPr lvl="2"/>
            <a:r>
              <a:rPr lang="en-US" sz="2200" dirty="0"/>
              <a:t>Outside Sales</a:t>
            </a:r>
          </a:p>
          <a:p>
            <a:pPr lvl="2"/>
            <a:r>
              <a:rPr lang="en-US" sz="2200" dirty="0"/>
              <a:t>Computer Professional</a:t>
            </a:r>
          </a:p>
          <a:p>
            <a:pPr lvl="2"/>
            <a:r>
              <a:rPr lang="en-US" sz="2200" dirty="0"/>
              <a:t>Executive</a:t>
            </a:r>
          </a:p>
          <a:p>
            <a:pPr lvl="2"/>
            <a:r>
              <a:rPr lang="en-US" sz="2200" dirty="0"/>
              <a:t>Highly Compensated</a:t>
            </a:r>
          </a:p>
        </p:txBody>
      </p:sp>
    </p:spTree>
    <p:extLst>
      <p:ext uri="{BB962C8B-B14F-4D97-AF65-F5344CB8AC3E}">
        <p14:creationId xmlns:p14="http://schemas.microsoft.com/office/powerpoint/2010/main" val="31565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Administrative Exemption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Primary duty is the performance of office or non-manual work directly related to the management or general business operations of the employer or the employer’s customers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sz="2800" dirty="0"/>
              <a:t>Primary duty must include the </a:t>
            </a:r>
            <a:r>
              <a:rPr lang="en-US" sz="2800" b="1" dirty="0">
                <a:solidFill>
                  <a:srgbClr val="FF0000"/>
                </a:solidFill>
              </a:rPr>
              <a:t>exercise of discretion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and independent judgment </a:t>
            </a:r>
            <a:r>
              <a:rPr lang="en-US" sz="2800" dirty="0"/>
              <a:t>with respect to </a:t>
            </a:r>
            <a:r>
              <a:rPr lang="en-US" sz="2800" b="1" dirty="0">
                <a:solidFill>
                  <a:srgbClr val="FF0000"/>
                </a:solidFill>
              </a:rPr>
              <a:t>matters of significance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95157"/>
            <a:ext cx="32385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Executive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Primary duty must include:</a:t>
            </a:r>
          </a:p>
          <a:p>
            <a:pPr marL="114300" indent="0">
              <a:buNone/>
            </a:pPr>
            <a:endParaRPr lang="en-US" sz="900" dirty="0"/>
          </a:p>
          <a:p>
            <a:pPr lvl="1"/>
            <a:r>
              <a:rPr lang="en-US" sz="2400" dirty="0"/>
              <a:t>Managing the enterprise, or managing a customarily recognized department or subdivision of the enterprise;</a:t>
            </a:r>
          </a:p>
          <a:p>
            <a:pPr marL="411480" lvl="1" indent="0">
              <a:buNone/>
            </a:pPr>
            <a:endParaRPr lang="en-US" sz="900" dirty="0"/>
          </a:p>
          <a:p>
            <a:pPr lvl="1"/>
            <a:r>
              <a:rPr lang="en-US" sz="2400" dirty="0"/>
              <a:t>Customarily and regularly direct the work of at least </a:t>
            </a:r>
            <a:r>
              <a:rPr lang="en-US" sz="2400" b="1" dirty="0">
                <a:solidFill>
                  <a:srgbClr val="FF0000"/>
                </a:solidFill>
              </a:rPr>
              <a:t>2 or more full-time employees </a:t>
            </a:r>
            <a:r>
              <a:rPr lang="en-US" sz="2400" dirty="0"/>
              <a:t>or their equivalent; and</a:t>
            </a:r>
          </a:p>
          <a:p>
            <a:pPr marL="411480" lvl="1" indent="0">
              <a:buNone/>
            </a:pPr>
            <a:endParaRPr lang="en-US" sz="900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Authority to hire or fire </a:t>
            </a:r>
            <a:r>
              <a:rPr lang="en-US" sz="2400" dirty="0"/>
              <a:t>other employees, or suggestions and recommendations as to the hiring, firing, advancement, promotion or any other change of status of other employees must be given particular weight.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21" y="24493"/>
            <a:ext cx="2571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6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Professional Exemption Duties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904999"/>
            <a:ext cx="3657600" cy="685801"/>
          </a:xfrm>
        </p:spPr>
        <p:txBody>
          <a:bodyPr/>
          <a:lstStyle/>
          <a:p>
            <a:r>
              <a:rPr lang="en-US" sz="2800" dirty="0"/>
              <a:t>“Learned” Professional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3657600" cy="3429001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Work requires advanced knowledge in a field of science or learning, which is customarily acquired by a prolonged course of specialized intellectual instruction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419600" y="1905000"/>
            <a:ext cx="3657600" cy="685799"/>
          </a:xfrm>
        </p:spPr>
        <p:txBody>
          <a:bodyPr/>
          <a:lstStyle/>
          <a:p>
            <a:r>
              <a:rPr lang="en-US" sz="2800" dirty="0"/>
              <a:t>“Creative” Professional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19600" y="2590799"/>
            <a:ext cx="3657600" cy="3124201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Work requires invention, imagination, originality, or talent in a recognized field of artistic or creative endeavor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5447352"/>
            <a:ext cx="2762250" cy="1389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13218"/>
            <a:ext cx="1676400" cy="14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2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6962"/>
          </a:xfrm>
        </p:spPr>
        <p:txBody>
          <a:bodyPr/>
          <a:lstStyle/>
          <a:p>
            <a:pPr algn="ctr"/>
            <a:r>
              <a:rPr lang="en-US" sz="3200" dirty="0"/>
              <a:t>Note that this presentation is intended as a general discussion of the law and is not intended as legal advice for any particular situation. </a:t>
            </a:r>
          </a:p>
        </p:txBody>
      </p:sp>
    </p:spTree>
    <p:extLst>
      <p:ext uri="{BB962C8B-B14F-4D97-AF65-F5344CB8AC3E}">
        <p14:creationId xmlns:p14="http://schemas.microsoft.com/office/powerpoint/2010/main" val="1448220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Computer Professional Exemption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334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Primary duty must include:</a:t>
            </a:r>
          </a:p>
          <a:p>
            <a:pPr lvl="1"/>
            <a:r>
              <a:rPr lang="en-US" sz="2800" dirty="0"/>
              <a:t>The application of systems analysis techniques and procedures;</a:t>
            </a:r>
          </a:p>
          <a:p>
            <a:pPr marL="411480" lvl="1" indent="0">
              <a:buNone/>
            </a:pPr>
            <a:endParaRPr lang="en-US" sz="900" dirty="0"/>
          </a:p>
          <a:p>
            <a:pPr lvl="1"/>
            <a:r>
              <a:rPr lang="en-US" sz="2800" dirty="0"/>
              <a:t>The design, development, documentation, analysis, creation, testing or modification of computer systems or programs; or </a:t>
            </a:r>
          </a:p>
          <a:p>
            <a:pPr marL="411480" lvl="1" indent="0">
              <a:buNone/>
            </a:pPr>
            <a:endParaRPr lang="en-US" sz="900" dirty="0"/>
          </a:p>
          <a:p>
            <a:pPr lvl="1"/>
            <a:r>
              <a:rPr lang="en-US" sz="2800" dirty="0"/>
              <a:t>A combination of the preceding duties, the performance of which requires the same level of skill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70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Outside Sales Exemption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Primary duty is making sales or obtaining orders or contracts for services or for the use of facilities for which a consideration will be paid by the client or customer 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sz="2400" dirty="0"/>
              <a:t>Employee must be “customarily and regularly engaged away” from the employer’s place of business. 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sz="2400" b="1" dirty="0"/>
              <a:t>No Salary Requirement!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28194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2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Nonexempt Employees: Compensable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sz="2800" b="1" dirty="0"/>
              <a:t>General Rule:</a:t>
            </a:r>
          </a:p>
          <a:p>
            <a:pPr lvl="1"/>
            <a:r>
              <a:rPr lang="en-US" sz="2800" dirty="0"/>
              <a:t>“Suffer or permit to work”</a:t>
            </a:r>
          </a:p>
          <a:p>
            <a:pPr marL="411480" lvl="1" indent="0">
              <a:buNone/>
            </a:pPr>
            <a:endParaRPr lang="en-US" sz="800" dirty="0"/>
          </a:p>
          <a:p>
            <a:r>
              <a:rPr lang="en-US" sz="2800" b="1" dirty="0"/>
              <a:t>Special Cases</a:t>
            </a:r>
          </a:p>
          <a:p>
            <a:pPr lvl="1"/>
            <a:r>
              <a:rPr lang="en-US" sz="2800" dirty="0"/>
              <a:t>Waiting Time</a:t>
            </a:r>
          </a:p>
          <a:p>
            <a:pPr lvl="1"/>
            <a:r>
              <a:rPr lang="en-US" sz="2800" dirty="0"/>
              <a:t>Rest Periods</a:t>
            </a:r>
          </a:p>
          <a:p>
            <a:pPr lvl="1"/>
            <a:r>
              <a:rPr lang="en-US" sz="2800" dirty="0"/>
              <a:t>Meal Periods</a:t>
            </a:r>
          </a:p>
          <a:p>
            <a:pPr lvl="1"/>
            <a:r>
              <a:rPr lang="en-US" sz="2800" dirty="0"/>
              <a:t>Prep Time and Concluding Activities</a:t>
            </a:r>
          </a:p>
          <a:p>
            <a:pPr lvl="1"/>
            <a:r>
              <a:rPr lang="en-US" sz="2800" dirty="0"/>
              <a:t>Meetings and Trainings</a:t>
            </a:r>
          </a:p>
          <a:p>
            <a:pPr lvl="1"/>
            <a:r>
              <a:rPr lang="en-US" sz="2800" dirty="0"/>
              <a:t>Travel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25336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66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Nonexempt Employees: Waiting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799" cy="5105400"/>
          </a:xfrm>
        </p:spPr>
        <p:txBody>
          <a:bodyPr>
            <a:noAutofit/>
          </a:bodyPr>
          <a:lstStyle/>
          <a:p>
            <a:r>
              <a:rPr lang="en-US" dirty="0"/>
              <a:t>“This is a 9-5 job that is spaced out over the course of the day.”  </a:t>
            </a:r>
          </a:p>
          <a:p>
            <a:pPr marL="114300" indent="0">
              <a:buNone/>
            </a:pPr>
            <a:r>
              <a:rPr lang="en-US" dirty="0"/>
              <a:t>	- Lady Gaga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b="1" dirty="0"/>
              <a:t>Factors:</a:t>
            </a:r>
          </a:p>
          <a:p>
            <a:pPr lvl="1"/>
            <a:r>
              <a:rPr lang="en-US" sz="2200" dirty="0"/>
              <a:t>Requirement to live on premises</a:t>
            </a:r>
          </a:p>
          <a:p>
            <a:pPr lvl="1"/>
            <a:r>
              <a:rPr lang="en-US" sz="2200" dirty="0"/>
              <a:t>Excessive geographic restrictions on employee movement</a:t>
            </a:r>
          </a:p>
          <a:p>
            <a:pPr lvl="1"/>
            <a:r>
              <a:rPr lang="en-US" sz="2200" dirty="0"/>
              <a:t>Frequency of calls</a:t>
            </a:r>
          </a:p>
          <a:p>
            <a:pPr lvl="1"/>
            <a:r>
              <a:rPr lang="en-US" sz="2200" dirty="0"/>
              <a:t>Fixed time limit to respond to a call</a:t>
            </a:r>
          </a:p>
          <a:p>
            <a:pPr lvl="1"/>
            <a:r>
              <a:rPr lang="en-US" sz="2200" dirty="0"/>
              <a:t>Whether trading of on-call responsibilities is permitted</a:t>
            </a:r>
          </a:p>
          <a:p>
            <a:pPr lvl="1"/>
            <a:r>
              <a:rPr lang="en-US" sz="2200" dirty="0"/>
              <a:t>Whether employee can be reached by pager or cell phone</a:t>
            </a:r>
          </a:p>
          <a:p>
            <a:pPr lvl="1"/>
            <a:r>
              <a:rPr lang="en-US" sz="2200" dirty="0"/>
              <a:t>Whether employee actually engaged in personal activities during the on-call time. </a:t>
            </a:r>
          </a:p>
        </p:txBody>
      </p:sp>
    </p:spTree>
    <p:extLst>
      <p:ext uri="{BB962C8B-B14F-4D97-AF65-F5344CB8AC3E}">
        <p14:creationId xmlns:p14="http://schemas.microsoft.com/office/powerpoint/2010/main" val="63198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Nonexempt Employees:</a:t>
            </a:r>
            <a:br>
              <a:rPr lang="en-US" b="1" dirty="0"/>
            </a:br>
            <a:r>
              <a:rPr lang="en-US" b="1" dirty="0"/>
              <a:t>Rest and Meal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00600"/>
          </a:xfrm>
        </p:spPr>
        <p:txBody>
          <a:bodyPr>
            <a:normAutofit/>
          </a:bodyPr>
          <a:lstStyle/>
          <a:p>
            <a:r>
              <a:rPr lang="en-US" b="1" dirty="0"/>
              <a:t>Rest Periods</a:t>
            </a:r>
          </a:p>
          <a:p>
            <a:pPr lvl="1"/>
            <a:r>
              <a:rPr lang="en-US" dirty="0"/>
              <a:t>Rests of short duration should be counted as hours worked</a:t>
            </a:r>
          </a:p>
          <a:p>
            <a:pPr marL="411480" lvl="1" indent="0">
              <a:buNone/>
            </a:pPr>
            <a:endParaRPr lang="en-US" sz="800" dirty="0"/>
          </a:p>
          <a:p>
            <a:pPr lvl="1"/>
            <a:r>
              <a:rPr lang="en-US" dirty="0"/>
              <a:t>Longer breaks need not be counted if the employee is relieved of all cuties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b="1" dirty="0"/>
              <a:t>Meal Periods</a:t>
            </a:r>
          </a:p>
          <a:p>
            <a:pPr lvl="1"/>
            <a:r>
              <a:rPr lang="en-US" dirty="0"/>
              <a:t>“Bona fide” meal period not compensable, provided employee not required to perform any services </a:t>
            </a:r>
          </a:p>
          <a:p>
            <a:pPr marL="411480" lvl="1" indent="0">
              <a:buNone/>
            </a:pPr>
            <a:endParaRPr lang="en-US" sz="800" dirty="0"/>
          </a:p>
          <a:p>
            <a:pPr lvl="1"/>
            <a:r>
              <a:rPr lang="en-US" dirty="0"/>
              <a:t>“Bona fide” meal period usually 30 minutes or more </a:t>
            </a:r>
          </a:p>
          <a:p>
            <a:pPr marL="411480" lvl="1" indent="0">
              <a:buNone/>
            </a:pP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87" y="4876800"/>
            <a:ext cx="31788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30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Best Practices for </a:t>
            </a:r>
            <a:br>
              <a:rPr lang="en-US" b="1" dirty="0"/>
            </a:br>
            <a:r>
              <a:rPr lang="en-US" b="1" dirty="0"/>
              <a:t>Avoiding FLSA Liability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905000"/>
            <a:ext cx="7467600" cy="4495800"/>
          </a:xfrm>
        </p:spPr>
        <p:txBody>
          <a:bodyPr>
            <a:normAutofit/>
          </a:bodyPr>
          <a:lstStyle/>
          <a:p>
            <a:r>
              <a:rPr lang="en-US" sz="3000" dirty="0"/>
              <a:t>Dealing with New Technology and Off-the-Clock Work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sz="3000" dirty="0"/>
              <a:t>Importance of Job Descriptions</a:t>
            </a:r>
          </a:p>
          <a:p>
            <a:pPr lvl="1"/>
            <a:r>
              <a:rPr lang="en-US" sz="2600" dirty="0"/>
              <a:t>Updated?</a:t>
            </a:r>
          </a:p>
          <a:p>
            <a:pPr lvl="1"/>
            <a:r>
              <a:rPr lang="en-US" sz="2600" dirty="0"/>
              <a:t>Actually describe what the employee does?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770664"/>
            <a:ext cx="2571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4DC7-66B2-44BA-9D58-114B33B3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FLSA Safe Harbor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1254-6FD6-4C49-A90B-B9513766C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Improperly docking exempt employees’ pay may jeopardize exempt status.</a:t>
            </a:r>
          </a:p>
          <a:p>
            <a:r>
              <a:rPr lang="en-US" dirty="0"/>
              <a:t>Exemption is not lost if an employer:</a:t>
            </a:r>
          </a:p>
          <a:p>
            <a:pPr lvl="1"/>
            <a:r>
              <a:rPr lang="en-US" dirty="0"/>
              <a:t>Has a clearly communicated policy prohibiting improper deductions, and includes complaint mechanism;</a:t>
            </a:r>
          </a:p>
          <a:p>
            <a:pPr lvl="1"/>
            <a:r>
              <a:rPr lang="en-US" dirty="0"/>
              <a:t>Reimburses employees for improper deductions; and </a:t>
            </a:r>
          </a:p>
          <a:p>
            <a:pPr lvl="1"/>
            <a:r>
              <a:rPr lang="en-US" dirty="0"/>
              <a:t>Makes good-faith commitment to comply in future.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10554-3178-4D35-BA05-A977CF5F0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75128" y="4210055"/>
            <a:ext cx="2793743" cy="2095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E861E8-9F5C-4D65-AD2D-4A2AD8F9FA2D}"/>
              </a:ext>
            </a:extLst>
          </p:cNvPr>
          <p:cNvSpPr txBox="1"/>
          <p:nvPr/>
        </p:nvSpPr>
        <p:spPr>
          <a:xfrm>
            <a:off x="3567044" y="6400800"/>
            <a:ext cx="2009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commons.wikimedia.org/wiki/File:Red_Hook_USVI_Harbor.JPG"/>
              </a:rPr>
              <a:t>This Photo</a:t>
            </a:r>
            <a:r>
              <a:rPr lang="en-US" sz="900" dirty="0"/>
              <a:t>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76755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B385-A34A-4E92-804C-F85B6FDF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FLSA Safe Harbor (cont.)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7215E-6B09-4F83-B6B5-969917DC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Include:</a:t>
            </a:r>
          </a:p>
          <a:p>
            <a:pPr lvl="1"/>
            <a:r>
              <a:rPr lang="en-US" dirty="0"/>
              <a:t>Statement of Policy and Practice to accurately compensate employees;</a:t>
            </a:r>
          </a:p>
          <a:p>
            <a:pPr lvl="1"/>
            <a:r>
              <a:rPr lang="en-US" dirty="0"/>
              <a:t>Statement of Purpose;</a:t>
            </a:r>
          </a:p>
          <a:p>
            <a:pPr lvl="1"/>
            <a:r>
              <a:rPr lang="en-US" dirty="0"/>
              <a:t>Statement of Responsibility;</a:t>
            </a:r>
          </a:p>
          <a:p>
            <a:pPr lvl="1"/>
            <a:r>
              <a:rPr lang="en-US" dirty="0"/>
              <a:t>Prohibition of off-the-clock work;</a:t>
            </a:r>
          </a:p>
          <a:p>
            <a:pPr lvl="1"/>
            <a:r>
              <a:rPr lang="en-US" dirty="0"/>
              <a:t>Confirmation that company will promptly correct mistakes brought to its attention; and </a:t>
            </a:r>
          </a:p>
          <a:p>
            <a:pPr lvl="1"/>
            <a:r>
              <a:rPr lang="en-US" dirty="0"/>
              <a:t>Reporting Procedures.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89DFB-12BB-45D4-98A4-00B480450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0" y="4266456"/>
            <a:ext cx="2972580" cy="1982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217C36-77F7-4179-8D0C-A0C1E25A2CA7}"/>
              </a:ext>
            </a:extLst>
          </p:cNvPr>
          <p:cNvSpPr txBox="1"/>
          <p:nvPr/>
        </p:nvSpPr>
        <p:spPr>
          <a:xfrm>
            <a:off x="4953390" y="6390290"/>
            <a:ext cx="220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sniegowski/41846692350/in/faves-clinte/"/>
              </a:rPr>
              <a:t>This Photo</a:t>
            </a:r>
            <a:r>
              <a:rPr lang="en-US" sz="900" dirty="0"/>
              <a:t>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88259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4400" dirty="0"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2272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algn="ctr"/>
            <a:r>
              <a:rPr lang="en-US" sz="4400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Fair Labor Standards Act</a:t>
            </a:r>
          </a:p>
          <a:p>
            <a:pPr lvl="1"/>
            <a:r>
              <a:rPr lang="en-US" sz="3000" dirty="0"/>
              <a:t>Independent Contractors vs. Employees</a:t>
            </a:r>
          </a:p>
          <a:p>
            <a:pPr lvl="1"/>
            <a:r>
              <a:rPr lang="en-US" sz="3000" dirty="0"/>
              <a:t>Joint Employment</a:t>
            </a:r>
          </a:p>
          <a:p>
            <a:pPr lvl="1"/>
            <a:r>
              <a:rPr lang="en-US" sz="3000" dirty="0"/>
              <a:t>Special Cases – Volunteer and Trainees</a:t>
            </a:r>
          </a:p>
          <a:p>
            <a:pPr lvl="1"/>
            <a:r>
              <a:rPr lang="en-US" sz="3000" dirty="0"/>
              <a:t>Exempt v. Non-Exempt Employees</a:t>
            </a:r>
          </a:p>
          <a:p>
            <a:pPr lvl="1"/>
            <a:r>
              <a:rPr lang="en-US" sz="3000" dirty="0"/>
              <a:t>Challenging Cases</a:t>
            </a:r>
          </a:p>
          <a:p>
            <a:pPr marL="411480" lvl="1" indent="0">
              <a:buNone/>
            </a:pPr>
            <a:endParaRPr lang="en-US" sz="1000" dirty="0"/>
          </a:p>
          <a:p>
            <a:r>
              <a:rPr lang="en-US" sz="3200" b="1" u="sng" dirty="0"/>
              <a:t>Equal Pay Act </a:t>
            </a:r>
          </a:p>
          <a:p>
            <a:pPr marL="114300" indent="0">
              <a:buNone/>
            </a:pPr>
            <a:endParaRPr lang="en-US" sz="1000" u="sng" dirty="0"/>
          </a:p>
          <a:p>
            <a:pPr marL="114300" indent="0">
              <a:buNone/>
            </a:pP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12556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b="1" dirty="0"/>
              <a:t>Fair Labor Standards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Establishes standards for: </a:t>
            </a:r>
          </a:p>
          <a:p>
            <a:pPr lvl="1"/>
            <a:r>
              <a:rPr lang="en-US" sz="2600" dirty="0"/>
              <a:t>Minimum wages</a:t>
            </a:r>
          </a:p>
          <a:p>
            <a:pPr lvl="1"/>
            <a:r>
              <a:rPr lang="en-US" sz="2600" dirty="0"/>
              <a:t>Overtime pay </a:t>
            </a:r>
          </a:p>
          <a:p>
            <a:pPr lvl="1"/>
            <a:r>
              <a:rPr lang="en-US" sz="2600" dirty="0"/>
              <a:t>Wage deductions</a:t>
            </a:r>
          </a:p>
          <a:p>
            <a:pPr lvl="1"/>
            <a:r>
              <a:rPr lang="en-US" sz="2600" dirty="0"/>
              <a:t>Child labor</a:t>
            </a:r>
          </a:p>
          <a:p>
            <a:pPr lvl="1"/>
            <a:r>
              <a:rPr lang="en-US" sz="2600" dirty="0"/>
              <a:t>Calculation of hours worked</a:t>
            </a:r>
          </a:p>
          <a:p>
            <a:pPr lvl="1"/>
            <a:r>
              <a:rPr lang="en-US" sz="2600" dirty="0"/>
              <a:t>Recordkeeping</a:t>
            </a:r>
          </a:p>
          <a:p>
            <a:pPr lvl="1"/>
            <a:r>
              <a:rPr lang="en-US" sz="2600" dirty="0"/>
              <a:t>Anti-retaliation</a:t>
            </a:r>
          </a:p>
          <a:p>
            <a:pPr marL="411480" lvl="1" indent="0">
              <a:buNone/>
            </a:pPr>
            <a:endParaRPr lang="en-US" sz="1300" dirty="0"/>
          </a:p>
          <a:p>
            <a:r>
              <a:rPr lang="en-US" sz="3200" dirty="0"/>
              <a:t>Generally requires employers to pay 1 ½ times the employee’s regular rate of pay for all hours worked in excess of 40 hours per week</a:t>
            </a:r>
          </a:p>
          <a:p>
            <a:pPr lvl="1"/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384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0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Employees vs. Independent Contractors: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Employee</a:t>
            </a:r>
            <a:r>
              <a:rPr lang="en-US" b="1" dirty="0"/>
              <a:t>:  </a:t>
            </a:r>
            <a:r>
              <a:rPr lang="en-US" dirty="0"/>
              <a:t>An individual employed by an employer and who, as a matter of economic reality, is dependent on the business that they serve.  29 U.S.C. § 203(e). 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b="1" u="sng" dirty="0"/>
              <a:t>Employer</a:t>
            </a:r>
            <a:r>
              <a:rPr lang="en-US" b="1" dirty="0"/>
              <a:t>:  </a:t>
            </a:r>
            <a:r>
              <a:rPr lang="en-US" dirty="0"/>
              <a:t>Any person acting directly or indirectly in the interest of an employer in relation to an employee.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b="1" u="sng" dirty="0"/>
              <a:t>Independent Contractor</a:t>
            </a:r>
            <a:r>
              <a:rPr lang="en-US" b="1" dirty="0"/>
              <a:t>:  </a:t>
            </a:r>
            <a:r>
              <a:rPr lang="en-US" dirty="0"/>
              <a:t>One who performs a service for a business, but is not in an employment relationship with the business.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953000"/>
            <a:ext cx="2571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1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Employees vs. Independent Contractors: Economic Realities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r>
              <a:rPr lang="en-US" sz="2800" b="1" dirty="0"/>
              <a:t>Consider the following factors:</a:t>
            </a:r>
          </a:p>
          <a:p>
            <a:pPr lvl="1"/>
            <a:r>
              <a:rPr lang="en-US" sz="2800" dirty="0"/>
              <a:t>Degree of control</a:t>
            </a:r>
          </a:p>
          <a:p>
            <a:pPr lvl="1"/>
            <a:r>
              <a:rPr lang="en-US" sz="2800" dirty="0"/>
              <a:t>Investment in facilities</a:t>
            </a:r>
          </a:p>
          <a:p>
            <a:pPr lvl="1"/>
            <a:r>
              <a:rPr lang="en-US" sz="2800" dirty="0"/>
              <a:t>Opportunity for profit and loss</a:t>
            </a:r>
          </a:p>
          <a:p>
            <a:pPr lvl="1"/>
            <a:r>
              <a:rPr lang="en-US" sz="2800" dirty="0"/>
              <a:t>Permanency of relationship</a:t>
            </a:r>
          </a:p>
          <a:p>
            <a:pPr lvl="1"/>
            <a:r>
              <a:rPr lang="en-US" sz="2800" dirty="0"/>
              <a:t>Required skill</a:t>
            </a:r>
          </a:p>
          <a:p>
            <a:pPr marL="411480" lvl="1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8" y="2362200"/>
            <a:ext cx="377952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8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90600"/>
          </a:xfrm>
        </p:spPr>
        <p:txBody>
          <a:bodyPr/>
          <a:lstStyle/>
          <a:p>
            <a:pPr algn="ctr"/>
            <a:r>
              <a:rPr lang="en-US" sz="4000" b="1" dirty="0"/>
              <a:t>Special Cases:  Trainees/Interns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935779" cy="5867400"/>
          </a:xfrm>
        </p:spPr>
        <p:txBody>
          <a:bodyPr>
            <a:normAutofit fontScale="85000" lnSpcReduction="20000"/>
          </a:bodyPr>
          <a:lstStyle/>
          <a:p>
            <a:r>
              <a:rPr lang="en-US" sz="3500" b="1" dirty="0"/>
              <a:t>Not employees if training/internship is: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3000" dirty="0"/>
              <a:t>Similar to training in educational environment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3000" dirty="0"/>
              <a:t>Primarily for benefit of intern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3000" dirty="0"/>
              <a:t>Doesn’t displace regular employee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3000" dirty="0"/>
              <a:t>Trainee works under supervision of regular staff</a:t>
            </a:r>
          </a:p>
          <a:p>
            <a:pPr marL="114300" indent="0">
              <a:buNone/>
            </a:pPr>
            <a:endParaRPr lang="en-US" sz="1000" dirty="0"/>
          </a:p>
          <a:p>
            <a:r>
              <a:rPr lang="en-US" sz="3000" dirty="0"/>
              <a:t>No immediate advantage to employer</a:t>
            </a:r>
          </a:p>
          <a:p>
            <a:pPr marL="114300" indent="0">
              <a:buNone/>
            </a:pPr>
            <a:endParaRPr lang="en-US" sz="1000" dirty="0"/>
          </a:p>
          <a:p>
            <a:r>
              <a:rPr lang="en-US" sz="3000" dirty="0"/>
              <a:t>Mutual understanding that trainee is not entitled to compensation</a:t>
            </a:r>
          </a:p>
          <a:p>
            <a:pPr marL="114300" indent="0">
              <a:buNone/>
            </a:pPr>
            <a:endParaRPr lang="en-US" sz="1000" dirty="0"/>
          </a:p>
          <a:p>
            <a:r>
              <a:rPr lang="en-US" sz="3000" dirty="0"/>
              <a:t>No guarantee of a future job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192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066800"/>
          </a:xfrm>
        </p:spPr>
        <p:txBody>
          <a:bodyPr/>
          <a:lstStyle/>
          <a:p>
            <a:pPr algn="ctr"/>
            <a:r>
              <a:rPr lang="en-US" b="1" dirty="0"/>
              <a:t>Special Cases:  Volunteers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724400" cy="5867400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/>
              <a:t>Individuals can volunteer services to non-profit, religious, or charitable organizations </a:t>
            </a:r>
          </a:p>
          <a:p>
            <a:pPr marL="114300" indent="0">
              <a:buNone/>
            </a:pPr>
            <a:endParaRPr lang="en-US" sz="2500" dirty="0"/>
          </a:p>
          <a:p>
            <a:r>
              <a:rPr lang="en-US" sz="7400" b="1" dirty="0"/>
              <a:t>Relevant factors:</a:t>
            </a:r>
          </a:p>
          <a:p>
            <a:pPr lvl="1"/>
            <a:r>
              <a:rPr lang="en-US" sz="7400" dirty="0"/>
              <a:t>Who receives greater benefit from the work</a:t>
            </a:r>
          </a:p>
          <a:p>
            <a:pPr lvl="1"/>
            <a:r>
              <a:rPr lang="en-US" sz="7400" dirty="0"/>
              <a:t>Whether work is integral to the business </a:t>
            </a:r>
          </a:p>
          <a:p>
            <a:pPr lvl="1"/>
            <a:r>
              <a:rPr lang="en-US" sz="7400" dirty="0"/>
              <a:t>Presence of coercion </a:t>
            </a:r>
          </a:p>
          <a:p>
            <a:pPr lvl="1"/>
            <a:r>
              <a:rPr lang="en-US" sz="7400" dirty="0"/>
              <a:t>Whether activity occurs during normal work hours</a:t>
            </a:r>
          </a:p>
          <a:p>
            <a:pPr lvl="1"/>
            <a:r>
              <a:rPr lang="en-US" sz="7400" dirty="0"/>
              <a:t>Similarity between volunteer activities and regular job duties</a:t>
            </a:r>
          </a:p>
          <a:p>
            <a:pPr lvl="1"/>
            <a:r>
              <a:rPr lang="en-US" sz="7400" dirty="0"/>
              <a:t>Length of relationship</a:t>
            </a:r>
          </a:p>
          <a:p>
            <a:pPr lvl="1"/>
            <a:r>
              <a:rPr lang="en-US" sz="7400" dirty="0"/>
              <a:t>Number of hours spent volunteering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7" y="2133600"/>
            <a:ext cx="3657600" cy="2388870"/>
          </a:xfrm>
        </p:spPr>
      </p:pic>
    </p:spTree>
    <p:extLst>
      <p:ext uri="{BB962C8B-B14F-4D97-AF65-F5344CB8AC3E}">
        <p14:creationId xmlns:p14="http://schemas.microsoft.com/office/powerpoint/2010/main" val="292080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1143000"/>
          </a:xfrm>
        </p:spPr>
        <p:txBody>
          <a:bodyPr/>
          <a:lstStyle/>
          <a:p>
            <a:pPr algn="ctr"/>
            <a:r>
              <a:rPr lang="en-US" b="1" dirty="0"/>
              <a:t>The “White Collar” Exemptions from Overtime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Must meet </a:t>
            </a:r>
            <a:r>
              <a:rPr lang="en-US" sz="2800" b="1" i="1" dirty="0"/>
              <a:t>BOTH </a:t>
            </a:r>
            <a:r>
              <a:rPr lang="en-US" sz="2800" dirty="0"/>
              <a:t>the Salary Basis Test and the Duties Test</a:t>
            </a:r>
          </a:p>
          <a:p>
            <a:pPr lvl="1"/>
            <a:r>
              <a:rPr lang="en-US" sz="2400" b="1" u="sng" dirty="0"/>
              <a:t>Salary Basis Test</a:t>
            </a:r>
            <a:r>
              <a:rPr lang="en-US" sz="2400" b="1" dirty="0"/>
              <a:t>:  </a:t>
            </a:r>
            <a:r>
              <a:rPr lang="en-US" sz="2400" dirty="0"/>
              <a:t>Under </a:t>
            </a:r>
            <a:r>
              <a:rPr lang="en-US" sz="2400" b="1" i="1" u="sng" dirty="0"/>
              <a:t>current</a:t>
            </a:r>
            <a:r>
              <a:rPr lang="en-US" sz="2400" dirty="0"/>
              <a:t> standard, must be paid at least $455 on a salary basis.  No deductions for quality or quantity of the employee’s work.  </a:t>
            </a:r>
          </a:p>
          <a:p>
            <a:pPr lvl="1"/>
            <a:r>
              <a:rPr lang="en-US" sz="2400" b="1" u="sng" dirty="0"/>
              <a:t>Duties Test</a:t>
            </a:r>
            <a:r>
              <a:rPr lang="en-US" sz="2400" b="1" dirty="0"/>
              <a:t>: </a:t>
            </a:r>
            <a:r>
              <a:rPr lang="en-US" sz="2400" b="1" u="sng" dirty="0"/>
              <a:t> </a:t>
            </a:r>
          </a:p>
          <a:p>
            <a:pPr lvl="2"/>
            <a:r>
              <a:rPr lang="en-US" sz="2200" dirty="0"/>
              <a:t>Administrative </a:t>
            </a:r>
          </a:p>
          <a:p>
            <a:pPr lvl="2"/>
            <a:r>
              <a:rPr lang="en-US" sz="2200" dirty="0"/>
              <a:t>Professional </a:t>
            </a:r>
          </a:p>
          <a:p>
            <a:pPr lvl="2"/>
            <a:r>
              <a:rPr lang="en-US" sz="2200" dirty="0"/>
              <a:t>Outside Sales</a:t>
            </a:r>
          </a:p>
          <a:p>
            <a:pPr lvl="2"/>
            <a:r>
              <a:rPr lang="en-US" sz="2200" dirty="0"/>
              <a:t>Computer Professional</a:t>
            </a:r>
          </a:p>
          <a:p>
            <a:pPr lvl="2"/>
            <a:r>
              <a:rPr lang="en-US" sz="2200" dirty="0"/>
              <a:t>Executive</a:t>
            </a:r>
          </a:p>
          <a:p>
            <a:pPr lvl="2"/>
            <a:r>
              <a:rPr lang="en-US" sz="2200" dirty="0"/>
              <a:t>Highly Compensated</a:t>
            </a:r>
          </a:p>
        </p:txBody>
      </p:sp>
    </p:spTree>
    <p:extLst>
      <p:ext uri="{BB962C8B-B14F-4D97-AF65-F5344CB8AC3E}">
        <p14:creationId xmlns:p14="http://schemas.microsoft.com/office/powerpoint/2010/main" val="3857420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1600</Words>
  <Application>Microsoft Office PowerPoint</Application>
  <PresentationFormat>On-screen Show (4:3)</PresentationFormat>
  <Paragraphs>233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</vt:lpstr>
      <vt:lpstr>Adjacency</vt:lpstr>
      <vt:lpstr>    The Fair Labor Standards Act: What and Who is Covered?  </vt:lpstr>
      <vt:lpstr>Note that this presentation is intended as a general discussion of the law and is not intended as legal advice for any particular situation. </vt:lpstr>
      <vt:lpstr>Overview</vt:lpstr>
      <vt:lpstr>Fair Labor Standards Act</vt:lpstr>
      <vt:lpstr>Employees vs. Independent Contractors: Definitions</vt:lpstr>
      <vt:lpstr>Employees vs. Independent Contractors: Economic Realities Test</vt:lpstr>
      <vt:lpstr>Special Cases:  Trainees/Interns</vt:lpstr>
      <vt:lpstr>Special Cases:  Volunteers </vt:lpstr>
      <vt:lpstr>The “White Collar” Exemptions from Overtime </vt:lpstr>
      <vt:lpstr>Highly Compensated Employees </vt:lpstr>
      <vt:lpstr>Salary Basis Test - Overview</vt:lpstr>
      <vt:lpstr>Final Changes to White Collar Exemptions</vt:lpstr>
      <vt:lpstr>Nondiscretionary Bonuses &amp; Incentive Payments - Overview</vt:lpstr>
      <vt:lpstr>Nondiscretionary Bonuses &amp; Incentive Payments – Catch Up</vt:lpstr>
      <vt:lpstr>Salary Basis Test: Allowable Deductions</vt:lpstr>
      <vt:lpstr>The “White Collar” Exemptions from Overtime </vt:lpstr>
      <vt:lpstr>Administrative Exemption Duties</vt:lpstr>
      <vt:lpstr>Executive Duties</vt:lpstr>
      <vt:lpstr>Professional Exemption Duties</vt:lpstr>
      <vt:lpstr>Computer Professional Exemption Duties</vt:lpstr>
      <vt:lpstr>Outside Sales Exemption Duties</vt:lpstr>
      <vt:lpstr>Nonexempt Employees: Compensable Time</vt:lpstr>
      <vt:lpstr>Nonexempt Employees: Waiting Time</vt:lpstr>
      <vt:lpstr>Nonexempt Employees: Rest and Meal Periods</vt:lpstr>
      <vt:lpstr>Best Practices for  Avoiding FLSA Liability</vt:lpstr>
      <vt:lpstr>FLSA Safe Harbor </vt:lpstr>
      <vt:lpstr>FLSA Safe Harbor (cont.)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2019-10-14T19:32:14Z</dcterms:created>
  <dcterms:modified xsi:type="dcterms:W3CDTF">2019-11-15T19:07:21Z</dcterms:modified>
</cp:coreProperties>
</file>