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3" r:id="rId1"/>
  </p:sldMasterIdLst>
  <p:notesMasterIdLst>
    <p:notesMasterId r:id="rId18"/>
  </p:notesMasterIdLst>
  <p:sldIdLst>
    <p:sldId id="269" r:id="rId2"/>
    <p:sldId id="454" r:id="rId3"/>
    <p:sldId id="438" r:id="rId4"/>
    <p:sldId id="463" r:id="rId5"/>
    <p:sldId id="464" r:id="rId6"/>
    <p:sldId id="445" r:id="rId7"/>
    <p:sldId id="257" r:id="rId8"/>
    <p:sldId id="456" r:id="rId9"/>
    <p:sldId id="444" r:id="rId10"/>
    <p:sldId id="458" r:id="rId11"/>
    <p:sldId id="459" r:id="rId12"/>
    <p:sldId id="460" r:id="rId13"/>
    <p:sldId id="461" r:id="rId14"/>
    <p:sldId id="462" r:id="rId15"/>
    <p:sldId id="277" r:id="rId16"/>
    <p:sldId id="451" r:id="rId17"/>
  </p:sldIdLst>
  <p:sldSz cx="12192000" cy="6858000"/>
  <p:notesSz cx="7016750" cy="9302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B9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40" autoAdjust="0"/>
    <p:restoredTop sz="94715"/>
  </p:normalViewPr>
  <p:slideViewPr>
    <p:cSldViewPr snapToGrid="0" snapToObjects="1">
      <p:cViewPr varScale="1">
        <p:scale>
          <a:sx n="81" d="100"/>
          <a:sy n="81" d="100"/>
        </p:scale>
        <p:origin x="47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6753"/>
          </a:xfrm>
          <a:prstGeom prst="rect">
            <a:avLst/>
          </a:prstGeom>
        </p:spPr>
        <p:txBody>
          <a:bodyPr vert="horz" lIns="93251" tIns="46625" rIns="93251" bIns="46625" rtlCol="0"/>
          <a:lstStyle>
            <a:lvl1pPr algn="l">
              <a:defRPr sz="1200"/>
            </a:lvl1pPr>
          </a:lstStyle>
          <a:p>
            <a:endParaRPr lang="en-US" dirty="0"/>
          </a:p>
        </p:txBody>
      </p:sp>
      <p:sp>
        <p:nvSpPr>
          <p:cNvPr id="3" name="Date Placeholder 2"/>
          <p:cNvSpPr>
            <a:spLocks noGrp="1"/>
          </p:cNvSpPr>
          <p:nvPr>
            <p:ph type="dt" idx="1"/>
          </p:nvPr>
        </p:nvSpPr>
        <p:spPr>
          <a:xfrm>
            <a:off x="3974534" y="0"/>
            <a:ext cx="3040592" cy="466753"/>
          </a:xfrm>
          <a:prstGeom prst="rect">
            <a:avLst/>
          </a:prstGeom>
        </p:spPr>
        <p:txBody>
          <a:bodyPr vert="horz" lIns="93251" tIns="46625" rIns="93251" bIns="46625" rtlCol="0"/>
          <a:lstStyle>
            <a:lvl1pPr algn="r">
              <a:defRPr sz="1200"/>
            </a:lvl1pPr>
          </a:lstStyle>
          <a:p>
            <a:fld id="{D4EBFD4F-5C1C-D547-BA5E-5E17BCD0E937}" type="datetimeFigureOut">
              <a:rPr lang="en-US" smtClean="0"/>
              <a:t>11/12/2019</a:t>
            </a:fld>
            <a:endParaRPr lang="en-US" dirty="0"/>
          </a:p>
        </p:txBody>
      </p:sp>
      <p:sp>
        <p:nvSpPr>
          <p:cNvPr id="4" name="Slide Image Placeholder 3"/>
          <p:cNvSpPr>
            <a:spLocks noGrp="1" noRot="1" noChangeAspect="1"/>
          </p:cNvSpPr>
          <p:nvPr>
            <p:ph type="sldImg" idx="2"/>
          </p:nvPr>
        </p:nvSpPr>
        <p:spPr>
          <a:xfrm>
            <a:off x="719138" y="1163638"/>
            <a:ext cx="5578475" cy="3138487"/>
          </a:xfrm>
          <a:prstGeom prst="rect">
            <a:avLst/>
          </a:prstGeom>
          <a:noFill/>
          <a:ln w="12700">
            <a:solidFill>
              <a:prstClr val="black"/>
            </a:solidFill>
          </a:ln>
        </p:spPr>
        <p:txBody>
          <a:bodyPr vert="horz" lIns="93251" tIns="46625" rIns="93251" bIns="46625" rtlCol="0" anchor="ctr"/>
          <a:lstStyle/>
          <a:p>
            <a:endParaRPr lang="en-US" dirty="0"/>
          </a:p>
        </p:txBody>
      </p:sp>
      <p:sp>
        <p:nvSpPr>
          <p:cNvPr id="5" name="Notes Placeholder 4"/>
          <p:cNvSpPr>
            <a:spLocks noGrp="1"/>
          </p:cNvSpPr>
          <p:nvPr>
            <p:ph type="body" sz="quarter" idx="3"/>
          </p:nvPr>
        </p:nvSpPr>
        <p:spPr>
          <a:xfrm>
            <a:off x="701675" y="4476948"/>
            <a:ext cx="5613400" cy="3662958"/>
          </a:xfrm>
          <a:prstGeom prst="rect">
            <a:avLst/>
          </a:prstGeom>
        </p:spPr>
        <p:txBody>
          <a:bodyPr vert="horz" lIns="93251" tIns="46625" rIns="93251" bIns="4662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5998"/>
            <a:ext cx="3040592" cy="466752"/>
          </a:xfrm>
          <a:prstGeom prst="rect">
            <a:avLst/>
          </a:prstGeom>
        </p:spPr>
        <p:txBody>
          <a:bodyPr vert="horz" lIns="93251" tIns="46625" rIns="93251" bIns="4662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4534" y="8835998"/>
            <a:ext cx="3040592" cy="466752"/>
          </a:xfrm>
          <a:prstGeom prst="rect">
            <a:avLst/>
          </a:prstGeom>
        </p:spPr>
        <p:txBody>
          <a:bodyPr vert="horz" lIns="93251" tIns="46625" rIns="93251" bIns="46625" rtlCol="0" anchor="b"/>
          <a:lstStyle>
            <a:lvl1pPr algn="r">
              <a:defRPr sz="1200"/>
            </a:lvl1pPr>
          </a:lstStyle>
          <a:p>
            <a:fld id="{C1D0CC0E-299B-594C-982F-E73FBDE8806B}" type="slidenum">
              <a:rPr lang="en-US" smtClean="0"/>
              <a:t>‹#›</a:t>
            </a:fld>
            <a:endParaRPr lang="en-US" dirty="0"/>
          </a:p>
        </p:txBody>
      </p:sp>
    </p:spTree>
    <p:extLst>
      <p:ext uri="{BB962C8B-B14F-4D97-AF65-F5344CB8AC3E}">
        <p14:creationId xmlns:p14="http://schemas.microsoft.com/office/powerpoint/2010/main" val="1847741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D0CC0E-299B-594C-982F-E73FBDE8806B}" type="slidenum">
              <a:rPr lang="en-US" smtClean="0"/>
              <a:t>1</a:t>
            </a:fld>
            <a:endParaRPr lang="en-US" dirty="0"/>
          </a:p>
        </p:txBody>
      </p:sp>
    </p:spTree>
    <p:extLst>
      <p:ext uri="{BB962C8B-B14F-4D97-AF65-F5344CB8AC3E}">
        <p14:creationId xmlns:p14="http://schemas.microsoft.com/office/powerpoint/2010/main" val="3627043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C00E1A-11EE-44ED-A630-EA5D7BC6F4D0}" type="slidenum">
              <a:rPr lang="en-US" smtClean="0"/>
              <a:t>2</a:t>
            </a:fld>
            <a:endParaRPr lang="en-US" dirty="0"/>
          </a:p>
        </p:txBody>
      </p:sp>
    </p:spTree>
    <p:extLst>
      <p:ext uri="{BB962C8B-B14F-4D97-AF65-F5344CB8AC3E}">
        <p14:creationId xmlns:p14="http://schemas.microsoft.com/office/powerpoint/2010/main" val="2172065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C00E1A-11EE-44ED-A630-EA5D7BC6F4D0}" type="slidenum">
              <a:rPr lang="en-US" smtClean="0"/>
              <a:t>3</a:t>
            </a:fld>
            <a:endParaRPr lang="en-US" dirty="0"/>
          </a:p>
        </p:txBody>
      </p:sp>
    </p:spTree>
    <p:extLst>
      <p:ext uri="{BB962C8B-B14F-4D97-AF65-F5344CB8AC3E}">
        <p14:creationId xmlns:p14="http://schemas.microsoft.com/office/powerpoint/2010/main" val="210701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C00E1A-11EE-44ED-A630-EA5D7BC6F4D0}" type="slidenum">
              <a:rPr lang="en-US" smtClean="0"/>
              <a:t>6</a:t>
            </a:fld>
            <a:endParaRPr lang="en-US" dirty="0"/>
          </a:p>
        </p:txBody>
      </p:sp>
    </p:spTree>
    <p:extLst>
      <p:ext uri="{BB962C8B-B14F-4D97-AF65-F5344CB8AC3E}">
        <p14:creationId xmlns:p14="http://schemas.microsoft.com/office/powerpoint/2010/main" val="3062604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D0CC0E-299B-594C-982F-E73FBDE8806B}" type="slidenum">
              <a:rPr lang="en-US" smtClean="0"/>
              <a:t>7</a:t>
            </a:fld>
            <a:endParaRPr lang="en-US" dirty="0"/>
          </a:p>
        </p:txBody>
      </p:sp>
    </p:spTree>
    <p:extLst>
      <p:ext uri="{BB962C8B-B14F-4D97-AF65-F5344CB8AC3E}">
        <p14:creationId xmlns:p14="http://schemas.microsoft.com/office/powerpoint/2010/main" val="2040937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D0CC0E-299B-594C-982F-E73FBDE8806B}" type="slidenum">
              <a:rPr lang="en-US" smtClean="0"/>
              <a:t>8</a:t>
            </a:fld>
            <a:endParaRPr lang="en-US" dirty="0"/>
          </a:p>
        </p:txBody>
      </p:sp>
    </p:spTree>
    <p:extLst>
      <p:ext uri="{BB962C8B-B14F-4D97-AF65-F5344CB8AC3E}">
        <p14:creationId xmlns:p14="http://schemas.microsoft.com/office/powerpoint/2010/main" val="4203654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C00E1A-11EE-44ED-A630-EA5D7BC6F4D0}" type="slidenum">
              <a:rPr lang="en-US" smtClean="0"/>
              <a:t>9</a:t>
            </a:fld>
            <a:endParaRPr lang="en-US" dirty="0"/>
          </a:p>
        </p:txBody>
      </p:sp>
    </p:spTree>
    <p:extLst>
      <p:ext uri="{BB962C8B-B14F-4D97-AF65-F5344CB8AC3E}">
        <p14:creationId xmlns:p14="http://schemas.microsoft.com/office/powerpoint/2010/main" val="1050472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D0CC0E-299B-594C-982F-E73FBDE8806B}" type="slidenum">
              <a:rPr lang="en-US" smtClean="0"/>
              <a:t>15</a:t>
            </a:fld>
            <a:endParaRPr lang="en-US" dirty="0"/>
          </a:p>
        </p:txBody>
      </p:sp>
    </p:spTree>
    <p:extLst>
      <p:ext uri="{BB962C8B-B14F-4D97-AF65-F5344CB8AC3E}">
        <p14:creationId xmlns:p14="http://schemas.microsoft.com/office/powerpoint/2010/main" val="3105773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D0CC0E-299B-594C-982F-E73FBDE8806B}" type="slidenum">
              <a:rPr lang="en-US" smtClean="0"/>
              <a:t>16</a:t>
            </a:fld>
            <a:endParaRPr lang="en-US" dirty="0"/>
          </a:p>
        </p:txBody>
      </p:sp>
    </p:spTree>
    <p:extLst>
      <p:ext uri="{BB962C8B-B14F-4D97-AF65-F5344CB8AC3E}">
        <p14:creationId xmlns:p14="http://schemas.microsoft.com/office/powerpoint/2010/main" val="752128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97FB1B69-52D8-434C-A03E-6C6FDED059C6}" type="datetimeFigureOut">
              <a:rPr lang="en-US" smtClean="0"/>
              <a:t>11/12/2019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1285767-D5AA-2A48-9AAA-8FB00BF9F6C6}" type="slidenum">
              <a:rPr lang="en-US" smtClean="0"/>
              <a:t>‹#›</a:t>
            </a:fld>
            <a:endParaRPr lang="en-US" dirty="0"/>
          </a:p>
        </p:txBody>
      </p:sp>
    </p:spTree>
    <p:extLst>
      <p:ext uri="{BB962C8B-B14F-4D97-AF65-F5344CB8AC3E}">
        <p14:creationId xmlns:p14="http://schemas.microsoft.com/office/powerpoint/2010/main" val="141131967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FB1B69-52D8-434C-A03E-6C6FDED059C6}" type="datetimeFigureOut">
              <a:rPr lang="en-US" smtClean="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285767-D5AA-2A48-9AAA-8FB00BF9F6C6}" type="slidenum">
              <a:rPr lang="en-US" smtClean="0"/>
              <a:t>‹#›</a:t>
            </a:fld>
            <a:endParaRPr lang="en-US" dirty="0"/>
          </a:p>
        </p:txBody>
      </p:sp>
    </p:spTree>
    <p:extLst>
      <p:ext uri="{BB962C8B-B14F-4D97-AF65-F5344CB8AC3E}">
        <p14:creationId xmlns:p14="http://schemas.microsoft.com/office/powerpoint/2010/main" val="1511913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FB1B69-52D8-434C-A03E-6C6FDED059C6}" type="datetimeFigureOut">
              <a:rPr lang="en-US" smtClean="0"/>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1285767-D5AA-2A48-9AAA-8FB00BF9F6C6}" type="slidenum">
              <a:rPr lang="en-US" smtClean="0"/>
              <a:t>‹#›</a:t>
            </a:fld>
            <a:endParaRPr lang="en-US" dirty="0"/>
          </a:p>
        </p:txBody>
      </p:sp>
    </p:spTree>
    <p:extLst>
      <p:ext uri="{BB962C8B-B14F-4D97-AF65-F5344CB8AC3E}">
        <p14:creationId xmlns:p14="http://schemas.microsoft.com/office/powerpoint/2010/main" val="1693021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2400"/>
            </a:lvl1pPr>
            <a:lvl2pPr>
              <a:defRPr sz="20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FB1B69-52D8-434C-A03E-6C6FDED059C6}" type="datetimeFigureOut">
              <a:rPr lang="en-US" smtClean="0"/>
              <a:t>11/12/2019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1285767-D5AA-2A48-9AAA-8FB00BF9F6C6}" type="slidenum">
              <a:rPr lang="en-US" smtClean="0"/>
              <a:t>‹#›</a:t>
            </a:fld>
            <a:endParaRPr lang="en-US" dirty="0"/>
          </a:p>
        </p:txBody>
      </p:sp>
    </p:spTree>
    <p:extLst>
      <p:ext uri="{BB962C8B-B14F-4D97-AF65-F5344CB8AC3E}">
        <p14:creationId xmlns:p14="http://schemas.microsoft.com/office/powerpoint/2010/main" val="1700774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97FB1B69-52D8-434C-A03E-6C6FDED059C6}" type="datetimeFigureOut">
              <a:rPr lang="en-US" smtClean="0"/>
              <a:t>11/12/2019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1285767-D5AA-2A48-9AAA-8FB00BF9F6C6}" type="slidenum">
              <a:rPr lang="en-US" smtClean="0"/>
              <a:t>‹#›</a:t>
            </a:fld>
            <a:endParaRPr lang="en-US" dirty="0"/>
          </a:p>
        </p:txBody>
      </p:sp>
    </p:spTree>
    <p:extLst>
      <p:ext uri="{BB962C8B-B14F-4D97-AF65-F5344CB8AC3E}">
        <p14:creationId xmlns:p14="http://schemas.microsoft.com/office/powerpoint/2010/main" val="98403453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97FB1B69-52D8-434C-A03E-6C6FDED059C6}" type="datetimeFigureOut">
              <a:rPr lang="en-US" smtClean="0"/>
              <a:t>11/12/2019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F1285767-D5AA-2A48-9AAA-8FB00BF9F6C6}" type="slidenum">
              <a:rPr lang="en-US" smtClean="0"/>
              <a:t>‹#›</a:t>
            </a:fld>
            <a:endParaRPr lang="en-US" dirty="0"/>
          </a:p>
        </p:txBody>
      </p:sp>
    </p:spTree>
    <p:extLst>
      <p:ext uri="{BB962C8B-B14F-4D97-AF65-F5344CB8AC3E}">
        <p14:creationId xmlns:p14="http://schemas.microsoft.com/office/powerpoint/2010/main" val="2675672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97FB1B69-52D8-434C-A03E-6C6FDED059C6}" type="datetimeFigureOut">
              <a:rPr lang="en-US" smtClean="0"/>
              <a:t>11/12/2019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1285767-D5AA-2A48-9AAA-8FB00BF9F6C6}"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602987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FB1B69-52D8-434C-A03E-6C6FDED059C6}" type="datetimeFigureOut">
              <a:rPr lang="en-US" smtClean="0"/>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1285767-D5AA-2A48-9AAA-8FB00BF9F6C6}" type="slidenum">
              <a:rPr lang="en-US" smtClean="0"/>
              <a:t>‹#›</a:t>
            </a:fld>
            <a:endParaRPr lang="en-US" dirty="0"/>
          </a:p>
        </p:txBody>
      </p:sp>
    </p:spTree>
    <p:extLst>
      <p:ext uri="{BB962C8B-B14F-4D97-AF65-F5344CB8AC3E}">
        <p14:creationId xmlns:p14="http://schemas.microsoft.com/office/powerpoint/2010/main" val="1016069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FB1B69-52D8-434C-A03E-6C6FDED059C6}" type="datetimeFigureOut">
              <a:rPr lang="en-US" smtClean="0"/>
              <a:t>11/12/2019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1285767-D5AA-2A48-9AAA-8FB00BF9F6C6}" type="slidenum">
              <a:rPr lang="en-US" smtClean="0"/>
              <a:t>‹#›</a:t>
            </a:fld>
            <a:endParaRPr lang="en-US" dirty="0"/>
          </a:p>
        </p:txBody>
      </p:sp>
    </p:spTree>
    <p:extLst>
      <p:ext uri="{BB962C8B-B14F-4D97-AF65-F5344CB8AC3E}">
        <p14:creationId xmlns:p14="http://schemas.microsoft.com/office/powerpoint/2010/main" val="3859154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97FB1B69-52D8-434C-A03E-6C6FDED059C6}" type="datetimeFigureOut">
              <a:rPr lang="en-US" smtClean="0"/>
              <a:t>11/12/2019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F1285767-D5AA-2A48-9AAA-8FB00BF9F6C6}" type="slidenum">
              <a:rPr lang="en-US" smtClean="0"/>
              <a:t>‹#›</a:t>
            </a:fld>
            <a:endParaRPr lang="en-US" dirty="0"/>
          </a:p>
        </p:txBody>
      </p:sp>
    </p:spTree>
    <p:extLst>
      <p:ext uri="{BB962C8B-B14F-4D97-AF65-F5344CB8AC3E}">
        <p14:creationId xmlns:p14="http://schemas.microsoft.com/office/powerpoint/2010/main" val="549520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7FB1B69-52D8-434C-A03E-6C6FDED059C6}" type="datetimeFigureOut">
              <a:rPr lang="en-US" smtClean="0"/>
              <a:t>11/12/2019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F1285767-D5AA-2A48-9AAA-8FB00BF9F6C6}" type="slidenum">
              <a:rPr lang="en-US" smtClean="0"/>
              <a:t>‹#›</a:t>
            </a:fld>
            <a:endParaRPr lang="en-US" dirty="0"/>
          </a:p>
        </p:txBody>
      </p:sp>
    </p:spTree>
    <p:extLst>
      <p:ext uri="{BB962C8B-B14F-4D97-AF65-F5344CB8AC3E}">
        <p14:creationId xmlns:p14="http://schemas.microsoft.com/office/powerpoint/2010/main" val="2777320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6000">
              <a:srgbClr val="9AB9E1">
                <a:lumMod val="68000"/>
                <a:lumOff val="32000"/>
                <a:alpha val="62000"/>
              </a:srgbClr>
            </a:gs>
            <a:gs pos="100000">
              <a:srgbClr val="9AB9E1">
                <a:alpha val="32000"/>
                <a:lumMod val="68000"/>
                <a:lumOff val="32000"/>
              </a:srgbClr>
            </a:gs>
            <a:gs pos="100000">
              <a:schemeClr val="accent2">
                <a:lumMod val="75000"/>
              </a:schemeClr>
            </a:gs>
            <a:gs pos="100000">
              <a:schemeClr val="accent1">
                <a:lumMod val="45000"/>
                <a:lumOff val="55000"/>
              </a:schemeClr>
            </a:gs>
            <a:gs pos="100000">
              <a:schemeClr val="accent1">
                <a:lumMod val="0"/>
                <a:lumOff val="10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dirty="0"/>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b="0" i="0">
                <a:solidFill>
                  <a:schemeClr val="tx1">
                    <a:alpha val="70000"/>
                  </a:schemeClr>
                </a:solidFill>
                <a:latin typeface="Times New Roman Regular" panose="02020603050405020304" pitchFamily="18" charset="0"/>
              </a:defRPr>
            </a:lvl1pPr>
          </a:lstStyle>
          <a:p>
            <a:fld id="{97FB1B69-52D8-434C-A03E-6C6FDED059C6}" type="datetimeFigureOut">
              <a:rPr lang="en-US" smtClean="0"/>
              <a:pPr/>
              <a:t>11/12/2019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b="0" i="0">
                <a:solidFill>
                  <a:schemeClr val="tx1">
                    <a:alpha val="70000"/>
                  </a:schemeClr>
                </a:solidFill>
                <a:latin typeface="Times New Roman Regular"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b="0" i="0" spc="0" baseline="0">
                <a:solidFill>
                  <a:srgbClr val="FFFFFF"/>
                </a:solidFill>
                <a:latin typeface="Times New Roman Regular" panose="02020603050405020304" pitchFamily="18" charset="0"/>
              </a:defRPr>
            </a:lvl1pPr>
          </a:lstStyle>
          <a:p>
            <a:fld id="{F1285767-D5AA-2A48-9AAA-8FB00BF9F6C6}" type="slidenum">
              <a:rPr lang="en-US" smtClean="0"/>
              <a:pPr/>
              <a:t>‹#›</a:t>
            </a:fld>
            <a:endParaRPr lang="en-US" dirty="0"/>
          </a:p>
        </p:txBody>
      </p:sp>
    </p:spTree>
    <p:extLst>
      <p:ext uri="{BB962C8B-B14F-4D97-AF65-F5344CB8AC3E}">
        <p14:creationId xmlns:p14="http://schemas.microsoft.com/office/powerpoint/2010/main" val="2414854180"/>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txStyles>
    <p:titleStyle>
      <a:lvl1pPr algn="ctr" defTabSz="914400" rtl="0" eaLnBrk="1" latinLnBrk="0" hangingPunct="1">
        <a:lnSpc>
          <a:spcPct val="90000"/>
        </a:lnSpc>
        <a:spcBef>
          <a:spcPct val="0"/>
        </a:spcBef>
        <a:buNone/>
        <a:defRPr sz="2800" b="0" i="0" kern="1200" cap="all" spc="200" baseline="0">
          <a:solidFill>
            <a:srgbClr val="262626"/>
          </a:solidFill>
          <a:latin typeface="Times New Roman Regular" panose="02020603050405020304" pitchFamily="18" charset="0"/>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2400" b="0" i="0" kern="1200">
          <a:solidFill>
            <a:schemeClr val="tx1">
              <a:lumMod val="85000"/>
              <a:lumOff val="15000"/>
            </a:schemeClr>
          </a:solidFill>
          <a:latin typeface="Times New Roman Regular" panose="02020603050405020304" pitchFamily="18" charset="0"/>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2000" b="0" i="0" kern="1200">
          <a:solidFill>
            <a:schemeClr val="tx1">
              <a:lumMod val="85000"/>
              <a:lumOff val="15000"/>
            </a:schemeClr>
          </a:solidFill>
          <a:latin typeface="Times New Roman Regular" panose="02020603050405020304" pitchFamily="18" charset="0"/>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800" b="0" i="0" kern="1200">
          <a:solidFill>
            <a:schemeClr val="tx1">
              <a:lumMod val="85000"/>
              <a:lumOff val="15000"/>
            </a:schemeClr>
          </a:solidFill>
          <a:latin typeface="Times New Roman Regular" panose="02020603050405020304" pitchFamily="18" charset="0"/>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b="0" i="0" kern="1200">
          <a:solidFill>
            <a:schemeClr val="tx1">
              <a:lumMod val="85000"/>
              <a:lumOff val="15000"/>
            </a:schemeClr>
          </a:solidFill>
          <a:latin typeface="Times New Roman Regular" panose="02020603050405020304" pitchFamily="18" charset="0"/>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b="0" i="0" kern="1200">
          <a:solidFill>
            <a:schemeClr val="tx1">
              <a:lumMod val="85000"/>
              <a:lumOff val="15000"/>
            </a:schemeClr>
          </a:solidFill>
          <a:latin typeface="Times New Roman Regular" panose="02020603050405020304" pitchFamily="18" charset="0"/>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hyperlink" Target="https://creativecommons.org/licenses/by-nc-nd/3.0/" TargetMode="External"/><Relationship Id="rId2" Type="http://schemas.openxmlformats.org/officeDocument/2006/relationships/notesSlide" Target="../notesSlides/notesSlide9.xml"/><Relationship Id="rId1" Type="http://schemas.openxmlformats.org/officeDocument/2006/relationships/slideLayout" Target="../slideLayouts/slideLayout9.xml"/><Relationship Id="rId6" Type="http://schemas.openxmlformats.org/officeDocument/2006/relationships/hyperlink" Target="http://lindasyoga.blogspot.com/2010_06_01_archive.html" TargetMode="External"/><Relationship Id="rId5" Type="http://schemas.openxmlformats.org/officeDocument/2006/relationships/image" Target="../media/image1.png"/><Relationship Id="rId4" Type="http://schemas.openxmlformats.org/officeDocument/2006/relationships/hyperlink" Target="https://drkathleenyoung.wordpress.com/2010/03/16/emdr-questions-and-concern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D3F47-BF4C-3249-B082-93D5E91DD819}"/>
              </a:ext>
            </a:extLst>
          </p:cNvPr>
          <p:cNvSpPr>
            <a:spLocks noGrp="1"/>
          </p:cNvSpPr>
          <p:nvPr>
            <p:ph type="ctrTitle"/>
          </p:nvPr>
        </p:nvSpPr>
        <p:spPr>
          <a:xfrm>
            <a:off x="1600200" y="1413999"/>
            <a:ext cx="8991600" cy="1764632"/>
          </a:xfrm>
        </p:spPr>
        <p:txBody>
          <a:bodyPr>
            <a:normAutofit fontScale="90000"/>
          </a:bodyPr>
          <a:lstStyle/>
          <a:p>
            <a:br>
              <a:rPr lang="en-US" dirty="0"/>
            </a:br>
            <a:br>
              <a:rPr lang="en-US" dirty="0"/>
            </a:br>
            <a:br>
              <a:rPr lang="en-US" dirty="0"/>
            </a:br>
            <a:r>
              <a:rPr lang="en-US" dirty="0"/>
              <a:t>RECENT DEVELOPMENTS IN </a:t>
            </a:r>
            <a:br>
              <a:rPr lang="en-US" dirty="0"/>
            </a:br>
            <a:r>
              <a:rPr lang="en-US" dirty="0"/>
              <a:t>EMPLOYEE BENEFITS</a:t>
            </a:r>
            <a:br>
              <a:rPr lang="en-US" dirty="0"/>
            </a:br>
            <a:br>
              <a:rPr lang="en-US" dirty="0"/>
            </a:br>
            <a:br>
              <a:rPr lang="en-US" dirty="0"/>
            </a:br>
            <a:endParaRPr lang="en-US" dirty="0"/>
          </a:p>
        </p:txBody>
      </p:sp>
      <p:sp>
        <p:nvSpPr>
          <p:cNvPr id="3" name="Subtitle 2">
            <a:extLst>
              <a:ext uri="{FF2B5EF4-FFF2-40B4-BE49-F238E27FC236}">
                <a16:creationId xmlns:a16="http://schemas.microsoft.com/office/drawing/2014/main" id="{8BFC16C8-F265-F746-9C50-5C8663F10B9C}"/>
              </a:ext>
            </a:extLst>
          </p:cNvPr>
          <p:cNvSpPr>
            <a:spLocks noGrp="1"/>
          </p:cNvSpPr>
          <p:nvPr>
            <p:ph type="subTitle" idx="1"/>
          </p:nvPr>
        </p:nvSpPr>
        <p:spPr>
          <a:xfrm>
            <a:off x="2695194" y="3429000"/>
            <a:ext cx="6801612" cy="1741713"/>
          </a:xfrm>
        </p:spPr>
        <p:txBody>
          <a:bodyPr>
            <a:normAutofit/>
          </a:bodyPr>
          <a:lstStyle/>
          <a:p>
            <a:endParaRPr lang="en-US" sz="3600" dirty="0">
              <a:solidFill>
                <a:schemeClr val="bg1"/>
              </a:solidFill>
            </a:endParaRPr>
          </a:p>
          <a:p>
            <a:r>
              <a:rPr lang="en-US" sz="3600" dirty="0">
                <a:solidFill>
                  <a:schemeClr val="bg1"/>
                </a:solidFill>
              </a:rPr>
              <a:t>Susan S. Risinger</a:t>
            </a:r>
          </a:p>
        </p:txBody>
      </p:sp>
      <p:pic>
        <p:nvPicPr>
          <p:cNvPr id="6" name="Picture 5">
            <a:extLst>
              <a:ext uri="{FF2B5EF4-FFF2-40B4-BE49-F238E27FC236}">
                <a16:creationId xmlns:a16="http://schemas.microsoft.com/office/drawing/2014/main" id="{B639E8AF-6D5A-3746-9D73-7477558E9CB1}"/>
              </a:ext>
            </a:extLst>
          </p:cNvPr>
          <p:cNvPicPr>
            <a:picLocks noChangeAspect="1"/>
          </p:cNvPicPr>
          <p:nvPr/>
        </p:nvPicPr>
        <p:blipFill>
          <a:blip r:embed="rId3"/>
          <a:stretch>
            <a:fillRect/>
          </a:stretch>
        </p:blipFill>
        <p:spPr>
          <a:xfrm>
            <a:off x="3444295" y="5421082"/>
            <a:ext cx="5127812" cy="1039906"/>
          </a:xfrm>
          <a:prstGeom prst="rect">
            <a:avLst/>
          </a:prstGeom>
        </p:spPr>
      </p:pic>
    </p:spTree>
    <p:extLst>
      <p:ext uri="{BB962C8B-B14F-4D97-AF65-F5344CB8AC3E}">
        <p14:creationId xmlns:p14="http://schemas.microsoft.com/office/powerpoint/2010/main" val="1401758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dirty="0"/>
              <a:t> VII.  </a:t>
            </a:r>
            <a:r>
              <a:rPr lang="en-US" u="sng" dirty="0"/>
              <a:t>401(k) Final Regulations: Hardships</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r>
              <a:rPr lang="en-US" dirty="0"/>
              <a:t>Personal “Casualty Loss” Expenses – No need to be attributable to federally declared disaster (Optional 2018/2019; Mandatory 2020)  </a:t>
            </a:r>
          </a:p>
          <a:p>
            <a:r>
              <a:rPr lang="en-US" dirty="0"/>
              <a:t>New Distribution Event: Expenses (including loss of income) incurred as a result of a Federally declared disaster that occurs near the employee’s home or work  (Optional beginning 2019)</a:t>
            </a:r>
          </a:p>
          <a:p>
            <a:r>
              <a:rPr lang="en-US" dirty="0"/>
              <a:t>“Plan loans first” requirement (Optional beginning 2019)</a:t>
            </a:r>
          </a:p>
          <a:p>
            <a:r>
              <a:rPr lang="en-US" dirty="0"/>
              <a:t>Eliminate required suspension of elective deferrals after an individual takes a hardship distribution.  (A Section 409A plan may retain its suspension provisions.) (Optional 2019; Mandatory 2020)</a:t>
            </a:r>
          </a:p>
          <a:p>
            <a:r>
              <a:rPr lang="en-US" dirty="0"/>
              <a:t>“Necessary to satisfy an immediate and heavy financial need” changes (Optional 2019; Mandatory 2020)</a:t>
            </a:r>
          </a:p>
          <a:p>
            <a:r>
              <a:rPr lang="en-US" dirty="0"/>
              <a:t>Elective contributions, QNECs, QMACs and earnings on the same (401(k) Plans only). (Optional 2019)</a:t>
            </a:r>
          </a:p>
          <a:p>
            <a:pPr marL="0" indent="0">
              <a:buNone/>
            </a:pPr>
            <a:endParaRPr lang="en-US" b="1" dirty="0"/>
          </a:p>
          <a:p>
            <a:pPr marL="0" indent="0">
              <a:buNone/>
            </a:pPr>
            <a:r>
              <a:rPr lang="en-US" b="1" dirty="0"/>
              <a:t>TIP</a:t>
            </a:r>
            <a:r>
              <a:rPr lang="en-US" dirty="0"/>
              <a:t>:  Check with your TPA to ensure all plan amendments, SMMs and election/certification forms are updated and adopted timely.</a:t>
            </a:r>
          </a:p>
          <a:p>
            <a:endParaRPr lang="en-US" dirty="0"/>
          </a:p>
        </p:txBody>
      </p:sp>
      <p:pic>
        <p:nvPicPr>
          <p:cNvPr id="4" name="Picture 3">
            <a:extLst>
              <a:ext uri="{FF2B5EF4-FFF2-40B4-BE49-F238E27FC236}">
                <a16:creationId xmlns:a16="http://schemas.microsoft.com/office/drawing/2014/main" id="{7CD51A0C-45C1-4EEB-A54C-C4BF6A66A83F}"/>
              </a:ext>
            </a:extLst>
          </p:cNvPr>
          <p:cNvPicPr>
            <a:picLocks noChangeAspect="1"/>
          </p:cNvPicPr>
          <p:nvPr/>
        </p:nvPicPr>
        <p:blipFill>
          <a:blip r:embed="rId2"/>
          <a:stretch>
            <a:fillRect/>
          </a:stretch>
        </p:blipFill>
        <p:spPr>
          <a:xfrm>
            <a:off x="7064188" y="5818094"/>
            <a:ext cx="5127812" cy="1039906"/>
          </a:xfrm>
          <a:prstGeom prst="rect">
            <a:avLst/>
          </a:prstGeom>
        </p:spPr>
      </p:pic>
    </p:spTree>
    <p:extLst>
      <p:ext uri="{BB962C8B-B14F-4D97-AF65-F5344CB8AC3E}">
        <p14:creationId xmlns:p14="http://schemas.microsoft.com/office/powerpoint/2010/main" val="2538558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VIII.</a:t>
            </a:r>
            <a:r>
              <a:rPr lang="en-US" u="sng" dirty="0"/>
              <a:t>  DOL Proposed Regulations: Electronic Delivery</a:t>
            </a:r>
            <a:br>
              <a:rPr lang="en-US" dirty="0"/>
            </a:br>
            <a:endParaRPr lang="en-US" dirty="0"/>
          </a:p>
        </p:txBody>
      </p:sp>
      <p:sp>
        <p:nvSpPr>
          <p:cNvPr id="3" name="Content Placeholder 2"/>
          <p:cNvSpPr>
            <a:spLocks noGrp="1"/>
          </p:cNvSpPr>
          <p:nvPr>
            <p:ph idx="1"/>
          </p:nvPr>
        </p:nvSpPr>
        <p:spPr/>
        <p:txBody>
          <a:bodyPr>
            <a:normAutofit fontScale="47500" lnSpcReduction="20000"/>
          </a:bodyPr>
          <a:lstStyle/>
          <a:p>
            <a:r>
              <a:rPr lang="en-US" sz="3300" dirty="0"/>
              <a:t>Would permit retirement plan sponsors to make plan disclosures available online.</a:t>
            </a:r>
          </a:p>
          <a:p>
            <a:r>
              <a:rPr lang="en-US" sz="3300" dirty="0"/>
              <a:t>Would offer a safe harbor for those sponsors that want to make electronic retirement plan disclosures the default. Participants would be notified that information is available online, including instructions for how to access the disclosures and their right to receive paper copies of disclosures.</a:t>
            </a:r>
          </a:p>
          <a:p>
            <a:r>
              <a:rPr lang="en-US" sz="3300" dirty="0"/>
              <a:t>Includes additional protections for participants, such as standards for the websites where disclosures will be posted and system checks for invalid electronic addresses.</a:t>
            </a:r>
          </a:p>
          <a:p>
            <a:r>
              <a:rPr lang="en-US" sz="3300" u="sng" dirty="0"/>
              <a:t>CURRENT LAW CONTINUES TO APPLY</a:t>
            </a:r>
          </a:p>
          <a:p>
            <a:pPr marL="0" indent="0">
              <a:buNone/>
            </a:pPr>
            <a:endParaRPr lang="en-US" sz="3300" b="1" dirty="0"/>
          </a:p>
          <a:p>
            <a:pPr marL="0" indent="0">
              <a:buNone/>
            </a:pPr>
            <a:r>
              <a:rPr lang="en-US" sz="3300" b="1" dirty="0"/>
              <a:t>TIP</a:t>
            </a:r>
            <a:r>
              <a:rPr lang="en-US" sz="3300" dirty="0"/>
              <a:t>: Employers should “wait and see”.</a:t>
            </a:r>
          </a:p>
          <a:p>
            <a:endParaRPr lang="en-US" dirty="0"/>
          </a:p>
        </p:txBody>
      </p:sp>
      <p:pic>
        <p:nvPicPr>
          <p:cNvPr id="4" name="Picture 3">
            <a:extLst>
              <a:ext uri="{FF2B5EF4-FFF2-40B4-BE49-F238E27FC236}">
                <a16:creationId xmlns:a16="http://schemas.microsoft.com/office/drawing/2014/main" id="{F2CC66DB-1A24-4A54-A300-A8B3F2EED44D}"/>
              </a:ext>
            </a:extLst>
          </p:cNvPr>
          <p:cNvPicPr>
            <a:picLocks noChangeAspect="1"/>
          </p:cNvPicPr>
          <p:nvPr/>
        </p:nvPicPr>
        <p:blipFill>
          <a:blip r:embed="rId2"/>
          <a:stretch>
            <a:fillRect/>
          </a:stretch>
        </p:blipFill>
        <p:spPr>
          <a:xfrm>
            <a:off x="7064188" y="5818094"/>
            <a:ext cx="5127812" cy="1039906"/>
          </a:xfrm>
          <a:prstGeom prst="rect">
            <a:avLst/>
          </a:prstGeom>
        </p:spPr>
      </p:pic>
    </p:spTree>
    <p:extLst>
      <p:ext uri="{BB962C8B-B14F-4D97-AF65-F5344CB8AC3E}">
        <p14:creationId xmlns:p14="http://schemas.microsoft.com/office/powerpoint/2010/main" val="1581902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ix. </a:t>
            </a:r>
            <a:r>
              <a:rPr lang="en-US" u="sng" dirty="0"/>
              <a:t>Update on ERISA Litigation</a:t>
            </a:r>
            <a:br>
              <a:rPr lang="en-US" dirty="0"/>
            </a:br>
            <a:endParaRPr lang="en-US" dirty="0"/>
          </a:p>
        </p:txBody>
      </p:sp>
      <p:sp>
        <p:nvSpPr>
          <p:cNvPr id="3" name="Content Placeholder 2"/>
          <p:cNvSpPr>
            <a:spLocks noGrp="1"/>
          </p:cNvSpPr>
          <p:nvPr>
            <p:ph idx="1"/>
          </p:nvPr>
        </p:nvSpPr>
        <p:spPr/>
        <p:txBody>
          <a:bodyPr>
            <a:normAutofit/>
          </a:bodyPr>
          <a:lstStyle/>
          <a:p>
            <a:r>
              <a:rPr lang="en-US" dirty="0"/>
              <a:t>Investment options and fees</a:t>
            </a:r>
          </a:p>
          <a:p>
            <a:r>
              <a:rPr lang="en-US" dirty="0"/>
              <a:t>Statute of limitations</a:t>
            </a:r>
          </a:p>
          <a:p>
            <a:r>
              <a:rPr lang="en-US" dirty="0"/>
              <a:t>Arbitration</a:t>
            </a:r>
          </a:p>
          <a:p>
            <a:endParaRPr lang="en-US" b="1" dirty="0"/>
          </a:p>
          <a:p>
            <a:pPr marL="0" indent="0">
              <a:buNone/>
            </a:pPr>
            <a:r>
              <a:rPr lang="en-US" b="1" dirty="0"/>
              <a:t>TIP</a:t>
            </a:r>
            <a:r>
              <a:rPr lang="en-US" dirty="0"/>
              <a:t>: Important to keep an eye on ERISA litigation, as much as legislation, because real money can be lost in court. </a:t>
            </a:r>
          </a:p>
          <a:p>
            <a:endParaRPr lang="en-US" dirty="0"/>
          </a:p>
        </p:txBody>
      </p:sp>
      <p:pic>
        <p:nvPicPr>
          <p:cNvPr id="4" name="Picture 3">
            <a:extLst>
              <a:ext uri="{FF2B5EF4-FFF2-40B4-BE49-F238E27FC236}">
                <a16:creationId xmlns:a16="http://schemas.microsoft.com/office/drawing/2014/main" id="{DE405F3D-1134-4E41-866E-8E393C72F305}"/>
              </a:ext>
            </a:extLst>
          </p:cNvPr>
          <p:cNvPicPr>
            <a:picLocks noChangeAspect="1"/>
          </p:cNvPicPr>
          <p:nvPr/>
        </p:nvPicPr>
        <p:blipFill>
          <a:blip r:embed="rId2"/>
          <a:stretch>
            <a:fillRect/>
          </a:stretch>
        </p:blipFill>
        <p:spPr>
          <a:xfrm>
            <a:off x="7064188" y="5818094"/>
            <a:ext cx="5127812" cy="1039906"/>
          </a:xfrm>
          <a:prstGeom prst="rect">
            <a:avLst/>
          </a:prstGeom>
        </p:spPr>
      </p:pic>
    </p:spTree>
    <p:extLst>
      <p:ext uri="{BB962C8B-B14F-4D97-AF65-F5344CB8AC3E}">
        <p14:creationId xmlns:p14="http://schemas.microsoft.com/office/powerpoint/2010/main" val="1433092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X.  </a:t>
            </a:r>
            <a:r>
              <a:rPr lang="en-US" sz="2400" u="sng" dirty="0"/>
              <a:t>IRS UPDATED ANNUAL LIMITS</a:t>
            </a:r>
            <a:endParaRPr lang="en-US" sz="2400"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a:t>Highlights of changes for 2020:</a:t>
            </a:r>
          </a:p>
          <a:p>
            <a:r>
              <a:rPr lang="en-US" dirty="0"/>
              <a:t>The contribution limit for employees who participate in 401(k), 403(b), most 457 plans, and the federal government's Thrift Savings Plan is increased from $19,000 to $19,500.</a:t>
            </a:r>
          </a:p>
          <a:p>
            <a:r>
              <a:rPr lang="en-US" dirty="0"/>
              <a:t>The catch-up contribution limit for employees aged 50 and over who participate in these plans is increased from $6,000 to $6,500.</a:t>
            </a:r>
          </a:p>
          <a:p>
            <a:r>
              <a:rPr lang="en-US" dirty="0"/>
              <a:t>The limitation regarding SIMPLE retirement accounts for 2020 is increased to $13,500, up from $13,000 for 2019.</a:t>
            </a:r>
          </a:p>
          <a:p>
            <a:r>
              <a:rPr lang="en-US" dirty="0"/>
              <a:t>The annual compensation limit increased from $280,000 to $285,000.</a:t>
            </a:r>
          </a:p>
          <a:p>
            <a:r>
              <a:rPr lang="en-US" dirty="0"/>
              <a:t>The limitation used in the definition of “highly compensated employee” under §414(q)(1)(B) is increased from $125,000 to $130,000.</a:t>
            </a:r>
          </a:p>
          <a:p>
            <a:r>
              <a:rPr lang="en-US" dirty="0"/>
              <a:t>See IRS Notice 2019-59 for the full list of changes.</a:t>
            </a:r>
          </a:p>
          <a:p>
            <a:endParaRPr lang="en-US" dirty="0"/>
          </a:p>
        </p:txBody>
      </p:sp>
      <p:pic>
        <p:nvPicPr>
          <p:cNvPr id="4" name="Picture 3">
            <a:extLst>
              <a:ext uri="{FF2B5EF4-FFF2-40B4-BE49-F238E27FC236}">
                <a16:creationId xmlns:a16="http://schemas.microsoft.com/office/drawing/2014/main" id="{E82415E2-E5EE-4AF0-92D3-9A8F832BF5EB}"/>
              </a:ext>
            </a:extLst>
          </p:cNvPr>
          <p:cNvPicPr>
            <a:picLocks noChangeAspect="1"/>
          </p:cNvPicPr>
          <p:nvPr/>
        </p:nvPicPr>
        <p:blipFill>
          <a:blip r:embed="rId2"/>
          <a:stretch>
            <a:fillRect/>
          </a:stretch>
        </p:blipFill>
        <p:spPr>
          <a:xfrm>
            <a:off x="7064188" y="5818094"/>
            <a:ext cx="5127812" cy="1039906"/>
          </a:xfrm>
          <a:prstGeom prst="rect">
            <a:avLst/>
          </a:prstGeom>
        </p:spPr>
      </p:pic>
    </p:spTree>
    <p:extLst>
      <p:ext uri="{BB962C8B-B14F-4D97-AF65-F5344CB8AC3E}">
        <p14:creationId xmlns:p14="http://schemas.microsoft.com/office/powerpoint/2010/main" val="3128520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057527AC-FCD3-4C83-B741-DFEC3C2899F7}"/>
              </a:ext>
            </a:extLst>
          </p:cNvPr>
          <p:cNvPicPr>
            <a:picLocks noGrp="1" noChangeAspect="1"/>
          </p:cNvPicPr>
          <p:nvPr>
            <p:ph idx="1"/>
          </p:nvPr>
        </p:nvPicPr>
        <p:blipFill>
          <a:blip r:embed="rId2"/>
          <a:stretch>
            <a:fillRect/>
          </a:stretch>
        </p:blipFill>
        <p:spPr>
          <a:xfrm>
            <a:off x="1596595" y="728221"/>
            <a:ext cx="8998809" cy="5401557"/>
          </a:xfrm>
        </p:spPr>
      </p:pic>
    </p:spTree>
    <p:extLst>
      <p:ext uri="{BB962C8B-B14F-4D97-AF65-F5344CB8AC3E}">
        <p14:creationId xmlns:p14="http://schemas.microsoft.com/office/powerpoint/2010/main" val="1102134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75DEF-36BD-0541-BF0B-41530785D6BD}"/>
              </a:ext>
            </a:extLst>
          </p:cNvPr>
          <p:cNvSpPr>
            <a:spLocks noGrp="1"/>
          </p:cNvSpPr>
          <p:nvPr>
            <p:ph type="title" idx="4294967295"/>
          </p:nvPr>
        </p:nvSpPr>
        <p:spPr>
          <a:xfrm>
            <a:off x="1570831" y="1245755"/>
            <a:ext cx="9050337" cy="3938588"/>
          </a:xfrm>
        </p:spPr>
        <p:txBody>
          <a:bodyPr>
            <a:normAutofit/>
          </a:bodyPr>
          <a:lstStyle/>
          <a:p>
            <a:r>
              <a:rPr lang="en-US" sz="6000" dirty="0">
                <a:ln w="19050" cap="rnd">
                  <a:solidFill>
                    <a:srgbClr val="7030A0"/>
                  </a:solidFill>
                </a:ln>
                <a:noFill/>
              </a:rPr>
              <a:t>THANK YOU!!</a:t>
            </a:r>
          </a:p>
        </p:txBody>
      </p:sp>
    </p:spTree>
    <p:extLst>
      <p:ext uri="{BB962C8B-B14F-4D97-AF65-F5344CB8AC3E}">
        <p14:creationId xmlns:p14="http://schemas.microsoft.com/office/powerpoint/2010/main" val="3235845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75DEF-36BD-0541-BF0B-41530785D6BD}"/>
              </a:ext>
            </a:extLst>
          </p:cNvPr>
          <p:cNvSpPr>
            <a:spLocks noGrp="1"/>
          </p:cNvSpPr>
          <p:nvPr>
            <p:ph type="title"/>
          </p:nvPr>
        </p:nvSpPr>
        <p:spPr/>
        <p:txBody>
          <a:bodyPr/>
          <a:lstStyle/>
          <a:p>
            <a:r>
              <a:rPr lang="en-US" u="sng" dirty="0"/>
              <a:t>Questions?</a:t>
            </a:r>
          </a:p>
        </p:txBody>
      </p:sp>
      <p:pic>
        <p:nvPicPr>
          <p:cNvPr id="15" name="Picture Placeholder 14">
            <a:extLst>
              <a:ext uri="{FF2B5EF4-FFF2-40B4-BE49-F238E27FC236}">
                <a16:creationId xmlns:a16="http://schemas.microsoft.com/office/drawing/2014/main" id="{8A80F1AE-0048-44C8-A664-13025FF3137E}"/>
              </a:ext>
            </a:extLst>
          </p:cNvPr>
          <p:cNvPicPr>
            <a:picLocks noGrp="1" noChangeAspect="1"/>
          </p:cNvPicPr>
          <p:nvPr>
            <p:ph type="pic" idx="1"/>
          </p:nvPr>
        </p:nvPicPr>
        <p:blipFill>
          <a:blip r:embed="rId3">
            <a:extLst>
              <a:ext uri="{837473B0-CC2E-450A-ABE3-18F120FF3D39}">
                <a1611:picAttrSrcUrl xmlns:a1611="http://schemas.microsoft.com/office/drawing/2016/11/main" r:id="rId4"/>
              </a:ext>
            </a:extLst>
          </a:blip>
          <a:srcRect l="16407" r="16407"/>
          <a:stretch/>
        </p:blipFill>
        <p:spPr>
          <a:xfrm>
            <a:off x="6095999" y="0"/>
            <a:ext cx="6102097" cy="6858000"/>
          </a:xfrm>
        </p:spPr>
      </p:pic>
      <p:sp>
        <p:nvSpPr>
          <p:cNvPr id="3" name="Content Placeholder 2">
            <a:extLst>
              <a:ext uri="{FF2B5EF4-FFF2-40B4-BE49-F238E27FC236}">
                <a16:creationId xmlns:a16="http://schemas.microsoft.com/office/drawing/2014/main" id="{2B874E90-F507-AB40-B145-49F07ADCF04B}"/>
              </a:ext>
            </a:extLst>
          </p:cNvPr>
          <p:cNvSpPr>
            <a:spLocks noGrp="1"/>
          </p:cNvSpPr>
          <p:nvPr>
            <p:ph type="body" sz="half" idx="2"/>
          </p:nvPr>
        </p:nvSpPr>
        <p:spPr/>
        <p:txBody>
          <a:bodyPr/>
          <a:lstStyle/>
          <a:p>
            <a:pPr lvl="1"/>
            <a:r>
              <a:rPr lang="en-US" sz="2000" b="1" dirty="0"/>
              <a:t>Susan S. Risinger</a:t>
            </a:r>
          </a:p>
          <a:p>
            <a:pPr lvl="1"/>
            <a:r>
              <a:rPr lang="en-US" sz="2000" b="1" dirty="0"/>
              <a:t>(843) 553-4716</a:t>
            </a:r>
          </a:p>
          <a:p>
            <a:pPr lvl="1"/>
            <a:r>
              <a:rPr lang="en-US" sz="2000" b="1" dirty="0"/>
              <a:t>srisinger@smithdowney.com</a:t>
            </a:r>
          </a:p>
          <a:p>
            <a:pPr lvl="1"/>
            <a:r>
              <a:rPr lang="en-US" sz="2000" b="1" dirty="0"/>
              <a:t>www.smithdowney.com</a:t>
            </a:r>
          </a:p>
          <a:p>
            <a:pPr lvl="1"/>
            <a:endParaRPr lang="en-US" sz="2000" dirty="0"/>
          </a:p>
          <a:p>
            <a:endParaRPr lang="en-US" dirty="0"/>
          </a:p>
        </p:txBody>
      </p:sp>
      <p:pic>
        <p:nvPicPr>
          <p:cNvPr id="6" name="Picture 5">
            <a:extLst>
              <a:ext uri="{FF2B5EF4-FFF2-40B4-BE49-F238E27FC236}">
                <a16:creationId xmlns:a16="http://schemas.microsoft.com/office/drawing/2014/main" id="{EC12E715-1F32-3F4B-B7DA-EA8AC72776A0}"/>
              </a:ext>
            </a:extLst>
          </p:cNvPr>
          <p:cNvPicPr>
            <a:picLocks noChangeAspect="1"/>
          </p:cNvPicPr>
          <p:nvPr/>
        </p:nvPicPr>
        <p:blipFill>
          <a:blip r:embed="rId5"/>
          <a:stretch>
            <a:fillRect/>
          </a:stretch>
        </p:blipFill>
        <p:spPr>
          <a:xfrm>
            <a:off x="7064188" y="5824126"/>
            <a:ext cx="5127812" cy="1039906"/>
          </a:xfrm>
          <a:prstGeom prst="rect">
            <a:avLst/>
          </a:prstGeom>
        </p:spPr>
      </p:pic>
      <p:sp>
        <p:nvSpPr>
          <p:cNvPr id="12" name="TextBox 11">
            <a:extLst>
              <a:ext uri="{FF2B5EF4-FFF2-40B4-BE49-F238E27FC236}">
                <a16:creationId xmlns:a16="http://schemas.microsoft.com/office/drawing/2014/main" id="{0E89F144-0B16-45AA-94FC-5EA865849915}"/>
              </a:ext>
            </a:extLst>
          </p:cNvPr>
          <p:cNvSpPr txBox="1"/>
          <p:nvPr/>
        </p:nvSpPr>
        <p:spPr>
          <a:xfrm>
            <a:off x="6095999" y="6858000"/>
            <a:ext cx="6102097" cy="230832"/>
          </a:xfrm>
          <a:prstGeom prst="rect">
            <a:avLst/>
          </a:prstGeom>
          <a:noFill/>
        </p:spPr>
        <p:txBody>
          <a:bodyPr wrap="square" rtlCol="0">
            <a:spAutoFit/>
          </a:bodyPr>
          <a:lstStyle/>
          <a:p>
            <a:r>
              <a:rPr lang="en-US" sz="900" dirty="0">
                <a:hlinkClick r:id="rId6" tooltip="http://lindasyoga.blogspot.com/2010_06_01_archive.html"/>
              </a:rPr>
              <a:t>This Photo</a:t>
            </a:r>
            <a:r>
              <a:rPr lang="en-US" sz="900" dirty="0"/>
              <a:t> by Unknown Author is licensed under </a:t>
            </a:r>
            <a:r>
              <a:rPr lang="en-US" sz="900" dirty="0">
                <a:hlinkClick r:id="rId7" tooltip="https://creativecommons.org/licenses/by-nc-nd/3.0/"/>
              </a:rPr>
              <a:t>CC BY-NC-ND</a:t>
            </a:r>
            <a:endParaRPr lang="en-US" sz="900" dirty="0"/>
          </a:p>
        </p:txBody>
      </p:sp>
      <p:sp>
        <p:nvSpPr>
          <p:cNvPr id="16" name="TextBox 15">
            <a:extLst>
              <a:ext uri="{FF2B5EF4-FFF2-40B4-BE49-F238E27FC236}">
                <a16:creationId xmlns:a16="http://schemas.microsoft.com/office/drawing/2014/main" id="{567C8F43-D93C-4980-A9F8-F9EB2DBF6602}"/>
              </a:ext>
            </a:extLst>
          </p:cNvPr>
          <p:cNvSpPr txBox="1"/>
          <p:nvPr/>
        </p:nvSpPr>
        <p:spPr>
          <a:xfrm>
            <a:off x="503236" y="6344079"/>
            <a:ext cx="4624577" cy="230832"/>
          </a:xfrm>
          <a:prstGeom prst="rect">
            <a:avLst/>
          </a:prstGeom>
          <a:noFill/>
        </p:spPr>
        <p:txBody>
          <a:bodyPr wrap="square" rtlCol="0">
            <a:spAutoFit/>
          </a:bodyPr>
          <a:lstStyle/>
          <a:p>
            <a:r>
              <a:rPr lang="en-US" sz="900" dirty="0">
                <a:hlinkClick r:id="rId4" tooltip="https://drkathleenyoung.wordpress.com/2010/03/16/emdr-questions-and-concerns/"/>
              </a:rPr>
              <a:t>This Photo</a:t>
            </a:r>
            <a:r>
              <a:rPr lang="en-US" sz="900" dirty="0"/>
              <a:t> by Unknown Author is licensed under </a:t>
            </a:r>
            <a:r>
              <a:rPr lang="en-US" sz="900" dirty="0">
                <a:hlinkClick r:id="rId7" tooltip="https://creativecommons.org/licenses/by-nc-nd/3.0/"/>
              </a:rPr>
              <a:t>CC BY-NC-ND</a:t>
            </a:r>
            <a:endParaRPr lang="en-US" sz="900" dirty="0"/>
          </a:p>
        </p:txBody>
      </p:sp>
    </p:spTree>
    <p:extLst>
      <p:ext uri="{BB962C8B-B14F-4D97-AF65-F5344CB8AC3E}">
        <p14:creationId xmlns:p14="http://schemas.microsoft.com/office/powerpoint/2010/main" val="1529726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8256" y="1584960"/>
            <a:ext cx="7729728" cy="2133092"/>
          </a:xfrm>
        </p:spPr>
        <p:txBody>
          <a:bodyPr>
            <a:normAutofit fontScale="90000"/>
          </a:bodyPr>
          <a:lstStyle/>
          <a:p>
            <a:br>
              <a:rPr lang="en-US" dirty="0"/>
            </a:br>
            <a:r>
              <a:rPr lang="en-US" dirty="0"/>
              <a:t>this PRESENTATION IS merely a summary of some recent developments and should not be relied upon as legal advice for any particular situation.</a:t>
            </a:r>
            <a:br>
              <a:rPr lang="en-US" dirty="0"/>
            </a:br>
            <a:endParaRPr lang="en-US" dirty="0"/>
          </a:p>
        </p:txBody>
      </p:sp>
    </p:spTree>
    <p:extLst>
      <p:ext uri="{BB962C8B-B14F-4D97-AF65-F5344CB8AC3E}">
        <p14:creationId xmlns:p14="http://schemas.microsoft.com/office/powerpoint/2010/main" val="4009201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206409"/>
            <a:ext cx="7729728" cy="1188720"/>
          </a:xfrm>
        </p:spPr>
        <p:txBody>
          <a:bodyPr>
            <a:normAutofit/>
          </a:bodyPr>
          <a:lstStyle/>
          <a:p>
            <a:r>
              <a:rPr lang="en-US" dirty="0"/>
              <a:t>I. </a:t>
            </a:r>
            <a:r>
              <a:rPr lang="en-US" u="sng" dirty="0"/>
              <a:t> IRS Expands Determination Letter Program</a:t>
            </a:r>
            <a:endParaRPr lang="en-US" dirty="0"/>
          </a:p>
        </p:txBody>
      </p:sp>
      <p:sp>
        <p:nvSpPr>
          <p:cNvPr id="3" name="Content Placeholder 2"/>
          <p:cNvSpPr>
            <a:spLocks noGrp="1"/>
          </p:cNvSpPr>
          <p:nvPr>
            <p:ph idx="1"/>
          </p:nvPr>
        </p:nvSpPr>
        <p:spPr>
          <a:xfrm>
            <a:off x="2231136" y="1605776"/>
            <a:ext cx="7729728" cy="3965291"/>
          </a:xfrm>
        </p:spPr>
        <p:txBody>
          <a:bodyPr>
            <a:noAutofit/>
          </a:bodyPr>
          <a:lstStyle/>
          <a:p>
            <a:pPr algn="just"/>
            <a:r>
              <a:rPr lang="en-US" sz="2000" dirty="0"/>
              <a:t>Cash balance plans (and other statutory hybrid formulas) are permitted to apply for a determination letter from September 1, 2019 – August 31, 2020. The policy rationale for this expansion is to ensure plans are fully compliant with recently-issued final regulations impacting such plans. </a:t>
            </a:r>
          </a:p>
          <a:p>
            <a:pPr algn="just"/>
            <a:r>
              <a:rPr lang="en-US" sz="2000" dirty="0"/>
              <a:t>“Merged plans” are permitted to apply beginning September 1, 2019, if certain requirements are met.</a:t>
            </a:r>
          </a:p>
          <a:p>
            <a:pPr algn="just"/>
            <a:endParaRPr lang="en-US" sz="2000" dirty="0"/>
          </a:p>
          <a:p>
            <a:pPr marL="0" indent="0" algn="just">
              <a:buNone/>
            </a:pPr>
            <a:r>
              <a:rPr lang="en-US" sz="2000" b="1" dirty="0"/>
              <a:t>TAKE-AWAY</a:t>
            </a:r>
            <a:r>
              <a:rPr lang="en-US" sz="2000" dirty="0"/>
              <a:t>:  Employers with cash balance plans or recently merged plans should take advantage of these limited windows to ensure compliance. </a:t>
            </a:r>
          </a:p>
        </p:txBody>
      </p:sp>
      <p:pic>
        <p:nvPicPr>
          <p:cNvPr id="5" name="Picture 4">
            <a:extLst>
              <a:ext uri="{FF2B5EF4-FFF2-40B4-BE49-F238E27FC236}">
                <a16:creationId xmlns:a16="http://schemas.microsoft.com/office/drawing/2014/main" id="{BD93CFC9-179C-1547-B28A-B38BD567CC12}"/>
              </a:ext>
            </a:extLst>
          </p:cNvPr>
          <p:cNvPicPr>
            <a:picLocks noChangeAspect="1"/>
          </p:cNvPicPr>
          <p:nvPr/>
        </p:nvPicPr>
        <p:blipFill>
          <a:blip r:embed="rId3"/>
          <a:stretch>
            <a:fillRect/>
          </a:stretch>
        </p:blipFill>
        <p:spPr>
          <a:xfrm>
            <a:off x="7064188" y="5818094"/>
            <a:ext cx="5127812" cy="1039906"/>
          </a:xfrm>
          <a:prstGeom prst="rect">
            <a:avLst/>
          </a:prstGeom>
        </p:spPr>
      </p:pic>
    </p:spTree>
    <p:extLst>
      <p:ext uri="{BB962C8B-B14F-4D97-AF65-F5344CB8AC3E}">
        <p14:creationId xmlns:p14="http://schemas.microsoft.com/office/powerpoint/2010/main" val="1047370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072" y="370332"/>
            <a:ext cx="7729728" cy="1188720"/>
          </a:xfrm>
        </p:spPr>
        <p:txBody>
          <a:bodyPr/>
          <a:lstStyle/>
          <a:p>
            <a:r>
              <a:rPr lang="en-US" dirty="0"/>
              <a:t> II.  </a:t>
            </a:r>
            <a:r>
              <a:rPr lang="en-US" u="sng" dirty="0"/>
              <a:t>SECURE Act</a:t>
            </a:r>
            <a:endParaRPr lang="en-US" dirty="0"/>
          </a:p>
        </p:txBody>
      </p:sp>
      <p:sp>
        <p:nvSpPr>
          <p:cNvPr id="3" name="Content Placeholder 2"/>
          <p:cNvSpPr>
            <a:spLocks noGrp="1"/>
          </p:cNvSpPr>
          <p:nvPr>
            <p:ph idx="1"/>
          </p:nvPr>
        </p:nvSpPr>
        <p:spPr>
          <a:xfrm>
            <a:off x="2089093" y="1812420"/>
            <a:ext cx="7729728" cy="4005674"/>
          </a:xfrm>
        </p:spPr>
        <p:txBody>
          <a:bodyPr>
            <a:normAutofit/>
          </a:bodyPr>
          <a:lstStyle/>
          <a:p>
            <a:pPr marL="0" lvl="0" indent="0" algn="just">
              <a:spcBef>
                <a:spcPts val="0"/>
              </a:spcBef>
              <a:buNone/>
              <a:tabLst>
                <a:tab pos="457200" algn="l"/>
              </a:tabLst>
            </a:pPr>
            <a:r>
              <a:rPr lang="en-US" sz="1800" u="sng" dirty="0">
                <a:latin typeface="Times New Roman" panose="02020603050405020304" pitchFamily="18" charset="0"/>
                <a:ea typeface="Calibri" panose="020F0502020204030204" pitchFamily="34" charset="0"/>
                <a:cs typeface="Times New Roman" panose="02020603050405020304" pitchFamily="18" charset="0"/>
              </a:rPr>
              <a:t>Key Provisions</a:t>
            </a:r>
            <a:r>
              <a:rPr lang="en-US" sz="1800" dirty="0">
                <a:latin typeface="Times New Roman" panose="02020603050405020304" pitchFamily="18" charset="0"/>
                <a:ea typeface="Calibri" panose="020F0502020204030204" pitchFamily="34" charset="0"/>
                <a:cs typeface="Times New Roman" panose="02020603050405020304" pitchFamily="18" charset="0"/>
              </a:rPr>
              <a:t>.  Among other items, the Act generally: </a:t>
            </a:r>
          </a:p>
          <a:p>
            <a:pPr marL="457200" lvl="2" indent="0" algn="just">
              <a:spcBef>
                <a:spcPts val="0"/>
              </a:spcBef>
              <a:buNone/>
              <a:tabLst>
                <a:tab pos="457200" algn="l"/>
              </a:tabLst>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514350" indent="-285750" algn="just">
              <a:spcBef>
                <a:spcPts val="0"/>
              </a:spcBef>
            </a:pPr>
            <a:r>
              <a:rPr lang="en-US" sz="1800" dirty="0">
                <a:latin typeface="Times New Roman" panose="02020603050405020304" pitchFamily="18" charset="0"/>
                <a:ea typeface="Calibri" panose="020F0502020204030204" pitchFamily="34" charset="0"/>
                <a:cs typeface="Times New Roman" panose="02020603050405020304" pitchFamily="18" charset="0"/>
              </a:rPr>
              <a:t> Makes it easier to run multiple-employer plans.</a:t>
            </a:r>
          </a:p>
          <a:p>
            <a:pPr marL="514350" indent="-285750" algn="just">
              <a:spcBef>
                <a:spcPts val="0"/>
              </a:spcBef>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514350" indent="-285750" algn="just">
              <a:spcBef>
                <a:spcPts val="0"/>
              </a:spcBef>
            </a:pPr>
            <a:r>
              <a:rPr lang="en-US" sz="1800" dirty="0">
                <a:latin typeface="Times New Roman" panose="02020603050405020304" pitchFamily="18" charset="0"/>
                <a:ea typeface="Calibri" panose="020F0502020204030204" pitchFamily="34" charset="0"/>
                <a:cs typeface="Times New Roman" panose="02020603050405020304" pitchFamily="18" charset="0"/>
              </a:rPr>
              <a:t>Allows greater access to part-time employees.</a:t>
            </a:r>
          </a:p>
          <a:p>
            <a:pPr marL="514350" indent="-285750" algn="just">
              <a:spcBef>
                <a:spcPts val="0"/>
              </a:spcBef>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514350" indent="-285750" algn="just">
              <a:spcBef>
                <a:spcPts val="0"/>
              </a:spcBef>
            </a:pPr>
            <a:r>
              <a:rPr lang="en-US" sz="1800" dirty="0">
                <a:latin typeface="Times New Roman" panose="02020603050405020304" pitchFamily="18" charset="0"/>
                <a:ea typeface="Calibri" panose="020F0502020204030204" pitchFamily="34" charset="0"/>
                <a:cs typeface="Times New Roman" panose="02020603050405020304" pitchFamily="18" charset="0"/>
              </a:rPr>
              <a:t>Incentivizes enrollment in 401(k) plans by adding new tax credits of $500 to encourage small employers to automatically enroll employees in retirement plans.</a:t>
            </a:r>
          </a:p>
          <a:p>
            <a:pPr indent="0" algn="just">
              <a:spcBef>
                <a:spcPts val="0"/>
              </a:spcBef>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514350" indent="-285750" algn="just">
              <a:spcBef>
                <a:spcPts val="0"/>
              </a:spcBef>
            </a:pPr>
            <a:r>
              <a:rPr lang="en-US" sz="1800" dirty="0"/>
              <a:t>Requires all defined contribution plans to include a lifetime income disclosure on a yearly basis that shows how much income the lump sum balance in their retirement account would create.</a:t>
            </a:r>
          </a:p>
          <a:p>
            <a:pPr marL="514350" indent="-285750" algn="just">
              <a:spcBef>
                <a:spcPts val="0"/>
              </a:spcBef>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BD93CFC9-179C-1547-B28A-B38BD567CC12}"/>
              </a:ext>
            </a:extLst>
          </p:cNvPr>
          <p:cNvPicPr>
            <a:picLocks noChangeAspect="1"/>
          </p:cNvPicPr>
          <p:nvPr/>
        </p:nvPicPr>
        <p:blipFill>
          <a:blip r:embed="rId2"/>
          <a:stretch>
            <a:fillRect/>
          </a:stretch>
        </p:blipFill>
        <p:spPr>
          <a:xfrm>
            <a:off x="7064188" y="5818094"/>
            <a:ext cx="5127812" cy="1039906"/>
          </a:xfrm>
          <a:prstGeom prst="rect">
            <a:avLst/>
          </a:prstGeom>
        </p:spPr>
      </p:pic>
    </p:spTree>
    <p:extLst>
      <p:ext uri="{BB962C8B-B14F-4D97-AF65-F5344CB8AC3E}">
        <p14:creationId xmlns:p14="http://schemas.microsoft.com/office/powerpoint/2010/main" val="1799154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230438" y="568325"/>
            <a:ext cx="7731125" cy="5172075"/>
          </a:xfrm>
        </p:spPr>
        <p:txBody>
          <a:bodyPr>
            <a:normAutofit/>
          </a:bodyPr>
          <a:lstStyle/>
          <a:p>
            <a:r>
              <a:rPr lang="en-US" sz="1900" dirty="0"/>
              <a:t>Delays the required minimum distribution (RMD) age from 70.5 to 72. (Note that the Senate’s version of this law – known as RESA – would push this back to age 75.)</a:t>
            </a:r>
          </a:p>
          <a:p>
            <a:r>
              <a:rPr lang="en-US" sz="1900" dirty="0"/>
              <a:t>Removes the age limit that disallowed contributions to IRAs after age 70.5.</a:t>
            </a:r>
          </a:p>
          <a:p>
            <a:r>
              <a:rPr lang="en-US" sz="1900" dirty="0"/>
              <a:t>Eliminates the early withdrawal penalty for individuals using retirement funds to cover the cost of birth or adoption</a:t>
            </a:r>
          </a:p>
          <a:p>
            <a:pPr marL="0" indent="0">
              <a:buNone/>
            </a:pPr>
            <a:endParaRPr lang="en-US" sz="1900" dirty="0"/>
          </a:p>
          <a:p>
            <a:pPr marL="0" indent="0">
              <a:buNone/>
            </a:pPr>
            <a:r>
              <a:rPr lang="en-US" sz="1900" b="1" dirty="0"/>
              <a:t>TIP:</a:t>
            </a:r>
            <a:r>
              <a:rPr lang="en-US" sz="1900" dirty="0"/>
              <a:t>  If we have learned anything over the past decade or more of governmental disfunction, it is that employers should “wait and see”.  This Act is currently stalled in the Senate, and despite seemingly widespread bipartisan support, it is bound to have many forms. </a:t>
            </a:r>
          </a:p>
          <a:p>
            <a:endParaRPr lang="en-US" dirty="0"/>
          </a:p>
        </p:txBody>
      </p:sp>
      <p:pic>
        <p:nvPicPr>
          <p:cNvPr id="5" name="Picture 4">
            <a:extLst>
              <a:ext uri="{FF2B5EF4-FFF2-40B4-BE49-F238E27FC236}">
                <a16:creationId xmlns:a16="http://schemas.microsoft.com/office/drawing/2014/main" id="{BD93CFC9-179C-1547-B28A-B38BD567CC12}"/>
              </a:ext>
            </a:extLst>
          </p:cNvPr>
          <p:cNvPicPr>
            <a:picLocks noChangeAspect="1"/>
          </p:cNvPicPr>
          <p:nvPr/>
        </p:nvPicPr>
        <p:blipFill>
          <a:blip r:embed="rId2"/>
          <a:stretch>
            <a:fillRect/>
          </a:stretch>
        </p:blipFill>
        <p:spPr>
          <a:xfrm>
            <a:off x="7064188" y="5818094"/>
            <a:ext cx="5127812" cy="1039906"/>
          </a:xfrm>
          <a:prstGeom prst="rect">
            <a:avLst/>
          </a:prstGeom>
        </p:spPr>
      </p:pic>
    </p:spTree>
    <p:extLst>
      <p:ext uri="{BB962C8B-B14F-4D97-AF65-F5344CB8AC3E}">
        <p14:creationId xmlns:p14="http://schemas.microsoft.com/office/powerpoint/2010/main" val="2524905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523613"/>
            <a:ext cx="7729728" cy="1188720"/>
          </a:xfrm>
        </p:spPr>
        <p:txBody>
          <a:bodyPr/>
          <a:lstStyle/>
          <a:p>
            <a:r>
              <a:rPr lang="en-US" dirty="0"/>
              <a:t>III. </a:t>
            </a:r>
            <a:r>
              <a:rPr lang="en-US" u="sng" dirty="0"/>
              <a:t>Student Loan Repayments and 401(k) Plan</a:t>
            </a:r>
            <a:endParaRPr lang="en-US" dirty="0"/>
          </a:p>
        </p:txBody>
      </p:sp>
      <p:sp>
        <p:nvSpPr>
          <p:cNvPr id="3" name="Content Placeholder 2"/>
          <p:cNvSpPr>
            <a:spLocks noGrp="1"/>
          </p:cNvSpPr>
          <p:nvPr>
            <p:ph idx="1"/>
          </p:nvPr>
        </p:nvSpPr>
        <p:spPr>
          <a:xfrm>
            <a:off x="2231136" y="2074128"/>
            <a:ext cx="7729728" cy="3665900"/>
          </a:xfrm>
        </p:spPr>
        <p:txBody>
          <a:bodyPr>
            <a:normAutofit fontScale="92500" lnSpcReduction="10000"/>
          </a:bodyPr>
          <a:lstStyle/>
          <a:p>
            <a:pPr marL="0" indent="0">
              <a:buNone/>
            </a:pPr>
            <a:r>
              <a:rPr lang="en-US" b="1" dirty="0"/>
              <a:t>TAKE-AWAYS</a:t>
            </a:r>
            <a:r>
              <a:rPr lang="en-US" dirty="0"/>
              <a:t>:</a:t>
            </a:r>
          </a:p>
          <a:p>
            <a:r>
              <a:rPr lang="en-US" dirty="0"/>
              <a:t>Guidance is in a “private letter ruling” which is limited to the facts of the individual taxpayer and its plan design, and the current proposed legislation is uncertain.  </a:t>
            </a:r>
          </a:p>
          <a:p>
            <a:r>
              <a:rPr lang="en-US" dirty="0"/>
              <a:t>Prototype documents and testing concerns.  </a:t>
            </a:r>
          </a:p>
          <a:p>
            <a:r>
              <a:rPr lang="en-US" dirty="0"/>
              <a:t>The prevailing thought is that the legislation will need to be passed and regulatory guidance issued before employers can comfortably introduce this design, although employers that want to aggressively pursue this option immediately have some guidance available. </a:t>
            </a:r>
          </a:p>
          <a:p>
            <a:endParaRPr lang="en-US" dirty="0"/>
          </a:p>
        </p:txBody>
      </p:sp>
      <p:pic>
        <p:nvPicPr>
          <p:cNvPr id="5" name="Picture 4">
            <a:extLst>
              <a:ext uri="{FF2B5EF4-FFF2-40B4-BE49-F238E27FC236}">
                <a16:creationId xmlns:a16="http://schemas.microsoft.com/office/drawing/2014/main" id="{DD72F0DA-E4E8-984D-B739-F3CFA71C040B}"/>
              </a:ext>
            </a:extLst>
          </p:cNvPr>
          <p:cNvPicPr>
            <a:picLocks noChangeAspect="1"/>
          </p:cNvPicPr>
          <p:nvPr/>
        </p:nvPicPr>
        <p:blipFill>
          <a:blip r:embed="rId3"/>
          <a:stretch>
            <a:fillRect/>
          </a:stretch>
        </p:blipFill>
        <p:spPr>
          <a:xfrm>
            <a:off x="7064188" y="5818094"/>
            <a:ext cx="5127812" cy="1039906"/>
          </a:xfrm>
          <a:prstGeom prst="rect">
            <a:avLst/>
          </a:prstGeom>
        </p:spPr>
      </p:pic>
    </p:spTree>
    <p:extLst>
      <p:ext uri="{BB962C8B-B14F-4D97-AF65-F5344CB8AC3E}">
        <p14:creationId xmlns:p14="http://schemas.microsoft.com/office/powerpoint/2010/main" val="3088728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75DEF-36BD-0541-BF0B-41530785D6BD}"/>
              </a:ext>
            </a:extLst>
          </p:cNvPr>
          <p:cNvSpPr>
            <a:spLocks noGrp="1"/>
          </p:cNvSpPr>
          <p:nvPr>
            <p:ph type="title"/>
          </p:nvPr>
        </p:nvSpPr>
        <p:spPr>
          <a:xfrm>
            <a:off x="2231136" y="327018"/>
            <a:ext cx="7729728" cy="1188720"/>
          </a:xfrm>
        </p:spPr>
        <p:txBody>
          <a:bodyPr>
            <a:normAutofit/>
          </a:bodyPr>
          <a:lstStyle/>
          <a:p>
            <a:r>
              <a:rPr lang="en-US" dirty="0"/>
              <a:t>IV.  </a:t>
            </a:r>
            <a:r>
              <a:rPr lang="en-US" u="sng" dirty="0"/>
              <a:t>Uncashed Checks Under Retirement Plans</a:t>
            </a:r>
            <a:endParaRPr lang="en-US" dirty="0"/>
          </a:p>
        </p:txBody>
      </p:sp>
      <p:sp>
        <p:nvSpPr>
          <p:cNvPr id="3" name="Content Placeholder 2">
            <a:extLst>
              <a:ext uri="{FF2B5EF4-FFF2-40B4-BE49-F238E27FC236}">
                <a16:creationId xmlns:a16="http://schemas.microsoft.com/office/drawing/2014/main" id="{2B874E90-F507-AB40-B145-49F07ADCF04B}"/>
              </a:ext>
            </a:extLst>
          </p:cNvPr>
          <p:cNvSpPr>
            <a:spLocks noGrp="1"/>
          </p:cNvSpPr>
          <p:nvPr>
            <p:ph idx="1"/>
          </p:nvPr>
        </p:nvSpPr>
        <p:spPr>
          <a:xfrm>
            <a:off x="2231136" y="1648326"/>
            <a:ext cx="7729728" cy="4091701"/>
          </a:xfrm>
        </p:spPr>
        <p:txBody>
          <a:bodyPr>
            <a:normAutofit fontScale="92500" lnSpcReduction="10000"/>
          </a:bodyPr>
          <a:lstStyle/>
          <a:p>
            <a:pPr marL="0" indent="0" algn="just">
              <a:buNone/>
            </a:pPr>
            <a:r>
              <a:rPr lang="en-US" u="sng" dirty="0"/>
              <a:t>Problem</a:t>
            </a:r>
            <a:r>
              <a:rPr lang="en-US" dirty="0"/>
              <a:t>:  Participant never cashes a distribution check -  participant chooses to not cash the check, sends the check back to the Plan, destroys the check, or cashes the check in a subsequent year.</a:t>
            </a:r>
          </a:p>
          <a:p>
            <a:pPr marL="0" indent="0" algn="just">
              <a:buNone/>
            </a:pPr>
            <a:endParaRPr lang="en-US" dirty="0"/>
          </a:p>
          <a:p>
            <a:pPr marL="0" indent="0" algn="just">
              <a:buNone/>
            </a:pPr>
            <a:r>
              <a:rPr lang="en-US" u="sng" dirty="0"/>
              <a:t>Question by Employers</a:t>
            </a:r>
            <a:r>
              <a:rPr lang="en-US" dirty="0"/>
              <a:t>:  How/When do we report this distribution? </a:t>
            </a:r>
          </a:p>
          <a:p>
            <a:pPr marL="0" indent="0" algn="just">
              <a:buNone/>
            </a:pPr>
            <a:endParaRPr lang="en-US" dirty="0"/>
          </a:p>
          <a:p>
            <a:pPr marL="0" indent="0" algn="just">
              <a:buNone/>
            </a:pPr>
            <a:r>
              <a:rPr lang="en-US" b="1" dirty="0"/>
              <a:t>TAKE-AWAY</a:t>
            </a:r>
            <a:r>
              <a:rPr lang="en-US" dirty="0"/>
              <a:t>: Continue doing what you should already be doing – follow plan terms for distributions, withhold taxes, and report distributions in the year made. </a:t>
            </a:r>
          </a:p>
          <a:p>
            <a:pPr marL="228600" lvl="1" indent="0">
              <a:buNone/>
            </a:pPr>
            <a:endParaRPr lang="en-US" dirty="0"/>
          </a:p>
          <a:p>
            <a:pPr lvl="3"/>
            <a:endParaRPr lang="en-US" dirty="0"/>
          </a:p>
          <a:p>
            <a:pPr lvl="3"/>
            <a:endParaRPr lang="en-US" dirty="0"/>
          </a:p>
          <a:p>
            <a:pPr lvl="2"/>
            <a:endParaRPr lang="en-US" dirty="0"/>
          </a:p>
        </p:txBody>
      </p:sp>
      <p:pic>
        <p:nvPicPr>
          <p:cNvPr id="6" name="Picture 5">
            <a:extLst>
              <a:ext uri="{FF2B5EF4-FFF2-40B4-BE49-F238E27FC236}">
                <a16:creationId xmlns:a16="http://schemas.microsoft.com/office/drawing/2014/main" id="{4883F58F-B958-D444-9152-349AEE6701B3}"/>
              </a:ext>
            </a:extLst>
          </p:cNvPr>
          <p:cNvPicPr>
            <a:picLocks noChangeAspect="1"/>
          </p:cNvPicPr>
          <p:nvPr/>
        </p:nvPicPr>
        <p:blipFill>
          <a:blip r:embed="rId3"/>
          <a:stretch>
            <a:fillRect/>
          </a:stretch>
        </p:blipFill>
        <p:spPr>
          <a:xfrm>
            <a:off x="7064188" y="5818094"/>
            <a:ext cx="5127812" cy="1039906"/>
          </a:xfrm>
          <a:prstGeom prst="rect">
            <a:avLst/>
          </a:prstGeom>
        </p:spPr>
      </p:pic>
    </p:spTree>
    <p:extLst>
      <p:ext uri="{BB962C8B-B14F-4D97-AF65-F5344CB8AC3E}">
        <p14:creationId xmlns:p14="http://schemas.microsoft.com/office/powerpoint/2010/main" val="3954468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75DEF-36BD-0541-BF0B-41530785D6BD}"/>
              </a:ext>
            </a:extLst>
          </p:cNvPr>
          <p:cNvSpPr>
            <a:spLocks noGrp="1"/>
          </p:cNvSpPr>
          <p:nvPr>
            <p:ph type="title"/>
          </p:nvPr>
        </p:nvSpPr>
        <p:spPr>
          <a:xfrm>
            <a:off x="2231136" y="327018"/>
            <a:ext cx="7729728" cy="1188720"/>
          </a:xfrm>
        </p:spPr>
        <p:txBody>
          <a:bodyPr>
            <a:normAutofit/>
          </a:bodyPr>
          <a:lstStyle/>
          <a:p>
            <a:r>
              <a:rPr lang="en-US" dirty="0"/>
              <a:t>V.  </a:t>
            </a:r>
            <a:r>
              <a:rPr lang="en-US" u="sng" dirty="0"/>
              <a:t>“Multiple Employer” Arrangements</a:t>
            </a:r>
            <a:endParaRPr lang="en-US" dirty="0"/>
          </a:p>
        </p:txBody>
      </p:sp>
      <p:sp>
        <p:nvSpPr>
          <p:cNvPr id="3" name="Content Placeholder 2">
            <a:extLst>
              <a:ext uri="{FF2B5EF4-FFF2-40B4-BE49-F238E27FC236}">
                <a16:creationId xmlns:a16="http://schemas.microsoft.com/office/drawing/2014/main" id="{2B874E90-F507-AB40-B145-49F07ADCF04B}"/>
              </a:ext>
            </a:extLst>
          </p:cNvPr>
          <p:cNvSpPr>
            <a:spLocks noGrp="1"/>
          </p:cNvSpPr>
          <p:nvPr>
            <p:ph idx="1"/>
          </p:nvPr>
        </p:nvSpPr>
        <p:spPr>
          <a:xfrm>
            <a:off x="2231136" y="1762812"/>
            <a:ext cx="7729728" cy="4055282"/>
          </a:xfrm>
        </p:spPr>
        <p:txBody>
          <a:bodyPr>
            <a:noAutofit/>
          </a:bodyPr>
          <a:lstStyle/>
          <a:p>
            <a:r>
              <a:rPr lang="en-US" sz="1700" u="sng" dirty="0"/>
              <a:t>DOL final rule</a:t>
            </a:r>
            <a:r>
              <a:rPr lang="en-US" sz="1700" dirty="0"/>
              <a:t>:  A “commonality of interest” needed to establish an “association retirement plan” is satisfied if the employer members of the group or association either (1) are in the same trade, industry, line of business or profession, or (2) have a principal place of business in the same region that does not exceed the boundaries of a single state or a metropolitan area (even if the metropolitan area includes more than one state). </a:t>
            </a:r>
          </a:p>
          <a:p>
            <a:r>
              <a:rPr lang="en-US" sz="1700" u="sng" dirty="0"/>
              <a:t>IRS proposed rule</a:t>
            </a:r>
            <a:r>
              <a:rPr lang="en-US" sz="1700" dirty="0"/>
              <a:t>: Provides exceptions to the “one bad apple” rule (solely for defined contribution plans).  Under certain conditions and for certain types of failures, the proposed rule would eventually allow a plan – after several remedial steps – to avoid full plan disqualification by allowing for a spinoff of assets attributable to participants to a separate plan and a termination of that plan where the participants are employed by a participating employer that is unable or unwilling to correct a qualification failure. </a:t>
            </a:r>
          </a:p>
          <a:p>
            <a:pPr marL="0" indent="0">
              <a:buNone/>
            </a:pPr>
            <a:r>
              <a:rPr lang="en-US" sz="1700" b="1" dirty="0"/>
              <a:t>TIP</a:t>
            </a:r>
            <a:r>
              <a:rPr lang="en-US" sz="1700" dirty="0"/>
              <a:t>: Be sure to obtain proper counsel before entering a MEP.</a:t>
            </a:r>
          </a:p>
        </p:txBody>
      </p:sp>
      <p:pic>
        <p:nvPicPr>
          <p:cNvPr id="7" name="Picture 6">
            <a:extLst>
              <a:ext uri="{FF2B5EF4-FFF2-40B4-BE49-F238E27FC236}">
                <a16:creationId xmlns:a16="http://schemas.microsoft.com/office/drawing/2014/main" id="{4B2E81F3-01DD-F048-996D-69BF81C52AD9}"/>
              </a:ext>
            </a:extLst>
          </p:cNvPr>
          <p:cNvPicPr>
            <a:picLocks noChangeAspect="1"/>
          </p:cNvPicPr>
          <p:nvPr/>
        </p:nvPicPr>
        <p:blipFill>
          <a:blip r:embed="rId3"/>
          <a:stretch>
            <a:fillRect/>
          </a:stretch>
        </p:blipFill>
        <p:spPr>
          <a:xfrm>
            <a:off x="7064188" y="5818094"/>
            <a:ext cx="5127812" cy="1039906"/>
          </a:xfrm>
          <a:prstGeom prst="rect">
            <a:avLst/>
          </a:prstGeom>
        </p:spPr>
      </p:pic>
    </p:spTree>
    <p:extLst>
      <p:ext uri="{BB962C8B-B14F-4D97-AF65-F5344CB8AC3E}">
        <p14:creationId xmlns:p14="http://schemas.microsoft.com/office/powerpoint/2010/main" val="487078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VI.  </a:t>
            </a:r>
            <a:r>
              <a:rPr lang="en-US" sz="2400" u="sng" dirty="0"/>
              <a:t>Recent Changes to EPCRS</a:t>
            </a:r>
            <a:endParaRPr lang="en-US" sz="2400" dirty="0"/>
          </a:p>
        </p:txBody>
      </p:sp>
      <p:sp>
        <p:nvSpPr>
          <p:cNvPr id="3" name="Content Placeholder 2"/>
          <p:cNvSpPr>
            <a:spLocks noGrp="1"/>
          </p:cNvSpPr>
          <p:nvPr>
            <p:ph idx="1"/>
          </p:nvPr>
        </p:nvSpPr>
        <p:spPr/>
        <p:txBody>
          <a:bodyPr>
            <a:normAutofit/>
          </a:bodyPr>
          <a:lstStyle/>
          <a:p>
            <a:pPr marL="228600" lvl="1" indent="0">
              <a:buNone/>
            </a:pPr>
            <a:r>
              <a:rPr lang="en-US" dirty="0"/>
              <a:t>Self Correction Program now available for</a:t>
            </a:r>
          </a:p>
          <a:p>
            <a:pPr lvl="1"/>
            <a:r>
              <a:rPr lang="en-US" dirty="0"/>
              <a:t>Plan loan failures</a:t>
            </a:r>
          </a:p>
          <a:p>
            <a:pPr lvl="1"/>
            <a:r>
              <a:rPr lang="en-US" dirty="0"/>
              <a:t>Retroactive plan amendments to conform plan terms to plan operations</a:t>
            </a:r>
          </a:p>
          <a:p>
            <a:pPr marL="228600" lvl="1" indent="0">
              <a:buNone/>
            </a:pPr>
            <a:endParaRPr lang="en-US" dirty="0"/>
          </a:p>
          <a:p>
            <a:pPr marL="0" indent="0">
              <a:buNone/>
            </a:pPr>
            <a:r>
              <a:rPr lang="en-US" sz="2000" b="1" dirty="0"/>
              <a:t>TIP</a:t>
            </a:r>
            <a:r>
              <a:rPr lang="en-US" sz="2000" dirty="0"/>
              <a:t>:  Employers should take advantage of these new opportunities to ensure compliance. </a:t>
            </a:r>
          </a:p>
          <a:p>
            <a:endParaRPr lang="en-US" dirty="0"/>
          </a:p>
        </p:txBody>
      </p:sp>
      <p:pic>
        <p:nvPicPr>
          <p:cNvPr id="5" name="Picture 4">
            <a:extLst>
              <a:ext uri="{FF2B5EF4-FFF2-40B4-BE49-F238E27FC236}">
                <a16:creationId xmlns:a16="http://schemas.microsoft.com/office/drawing/2014/main" id="{7FE61570-C151-AB41-A385-CA3964C4BA5B}"/>
              </a:ext>
            </a:extLst>
          </p:cNvPr>
          <p:cNvPicPr>
            <a:picLocks noChangeAspect="1"/>
          </p:cNvPicPr>
          <p:nvPr/>
        </p:nvPicPr>
        <p:blipFill>
          <a:blip r:embed="rId3"/>
          <a:stretch>
            <a:fillRect/>
          </a:stretch>
        </p:blipFill>
        <p:spPr>
          <a:xfrm>
            <a:off x="7064188" y="5818094"/>
            <a:ext cx="5127812" cy="1039906"/>
          </a:xfrm>
          <a:prstGeom prst="rect">
            <a:avLst/>
          </a:prstGeom>
        </p:spPr>
      </p:pic>
    </p:spTree>
    <p:extLst>
      <p:ext uri="{BB962C8B-B14F-4D97-AF65-F5344CB8AC3E}">
        <p14:creationId xmlns:p14="http://schemas.microsoft.com/office/powerpoint/2010/main" val="146765195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809</TotalTime>
  <Words>1289</Words>
  <Application>Microsoft Office PowerPoint</Application>
  <PresentationFormat>Widescreen</PresentationFormat>
  <Paragraphs>94</Paragraphs>
  <Slides>16</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Gill Sans MT</vt:lpstr>
      <vt:lpstr>Times New Roman</vt:lpstr>
      <vt:lpstr>Times New Roman Regular</vt:lpstr>
      <vt:lpstr>Parcel</vt:lpstr>
      <vt:lpstr>   RECENT DEVELOPMENTS IN  EMPLOYEE BENEFITS   </vt:lpstr>
      <vt:lpstr> this PRESENTATION IS merely a summary of some recent developments and should not be relied upon as legal advice for any particular situation. </vt:lpstr>
      <vt:lpstr>I.  IRS Expands Determination Letter Program</vt:lpstr>
      <vt:lpstr> II.  SECURE Act</vt:lpstr>
      <vt:lpstr>PowerPoint Presentation</vt:lpstr>
      <vt:lpstr>III. Student Loan Repayments and 401(k) Plan</vt:lpstr>
      <vt:lpstr>IV.  Uncashed Checks Under Retirement Plans</vt:lpstr>
      <vt:lpstr>V.  “Multiple Employer” Arrangements</vt:lpstr>
      <vt:lpstr>VI.  Recent Changes to EPCRS</vt:lpstr>
      <vt:lpstr>   VII.  401(k) Final Regulations: Hardships </vt:lpstr>
      <vt:lpstr>VIII.  DOL Proposed Regulations: Electronic Delivery </vt:lpstr>
      <vt:lpstr> ix. Update on ERISA Litigation </vt:lpstr>
      <vt:lpstr>X.  IRS UPDATED ANNUAL LIMITS</vt:lpstr>
      <vt:lpstr>PowerPoint Presentation</vt:lpstr>
      <vt:lpstr>THANK YOU!!</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O’BRIEN &amp; GERE KSOP   OCTOBER 24, 2018 PRESENTATION</dc:title>
  <dc:creator>Barry Downey</dc:creator>
  <cp:lastModifiedBy>Susan Risinger</cp:lastModifiedBy>
  <cp:revision>214</cp:revision>
  <cp:lastPrinted>2019-07-15T12:52:41Z</cp:lastPrinted>
  <dcterms:created xsi:type="dcterms:W3CDTF">2018-10-23T18:41:32Z</dcterms:created>
  <dcterms:modified xsi:type="dcterms:W3CDTF">2019-11-12T14:23:04Z</dcterms:modified>
</cp:coreProperties>
</file>