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87" r:id="rId3"/>
    <p:sldId id="280" r:id="rId4"/>
    <p:sldId id="281" r:id="rId5"/>
    <p:sldId id="282" r:id="rId6"/>
    <p:sldId id="283" r:id="rId7"/>
    <p:sldId id="284" r:id="rId8"/>
    <p:sldId id="285" r:id="rId9"/>
    <p:sldId id="286" r:id="rId10"/>
    <p:sldId id="289" r:id="rId11"/>
    <p:sldId id="290" r:id="rId12"/>
    <p:sldId id="291" r:id="rId13"/>
    <p:sldId id="292" r:id="rId14"/>
    <p:sldId id="293" r:id="rId15"/>
    <p:sldId id="288" r:id="rId16"/>
    <p:sldId id="294" r:id="rId17"/>
    <p:sldId id="295" r:id="rId18"/>
    <p:sldId id="296" r:id="rId19"/>
    <p:sldId id="297" r:id="rId20"/>
    <p:sldId id="298" r:id="rId21"/>
    <p:sldId id="299" r:id="rId22"/>
    <p:sldId id="300" r:id="rId23"/>
    <p:sldId id="301" r:id="rId24"/>
    <p:sldId id="257" r:id="rId25"/>
    <p:sldId id="258" r:id="rId26"/>
    <p:sldId id="259" r:id="rId27"/>
    <p:sldId id="279" r:id="rId28"/>
    <p:sldId id="260" r:id="rId29"/>
    <p:sldId id="261" r:id="rId30"/>
    <p:sldId id="262" r:id="rId31"/>
    <p:sldId id="275" r:id="rId3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6" d="100"/>
          <a:sy n="66" d="100"/>
        </p:scale>
        <p:origin x="142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October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Wednesday, October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October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Wednesday, October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October 18,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October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October 18,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Wednesday, October 18,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October 18,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October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October 18,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October 18,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8115300" cy="2806700"/>
          </a:xfrm>
        </p:spPr>
        <p:txBody>
          <a:bodyPr>
            <a:normAutofit fontScale="92500" lnSpcReduction="10000"/>
          </a:bodyPr>
          <a:lstStyle/>
          <a:p>
            <a:r>
              <a:rPr lang="en-US" sz="3600" dirty="0"/>
              <a:t>Nonqualified Plan Self-Audit Techniques </a:t>
            </a:r>
            <a:r>
              <a:rPr lang="en-US" sz="3600" dirty="0" smtClean="0"/>
              <a:t>and Correction </a:t>
            </a:r>
            <a:r>
              <a:rPr lang="en-US" sz="3600" dirty="0"/>
              <a:t>Programs</a:t>
            </a:r>
          </a:p>
          <a:p>
            <a:r>
              <a:rPr lang="en-US" sz="2200" dirty="0" smtClean="0">
                <a:solidFill>
                  <a:schemeClr val="tx2"/>
                </a:solidFill>
              </a:rPr>
              <a:t>Susan S. </a:t>
            </a:r>
            <a:r>
              <a:rPr lang="en-US" sz="2200" dirty="0" err="1" smtClean="0">
                <a:solidFill>
                  <a:schemeClr val="tx2"/>
                </a:solidFill>
              </a:rPr>
              <a:t>Risinger</a:t>
            </a:r>
            <a:r>
              <a:rPr lang="en-US" sz="2200" dirty="0" smtClean="0">
                <a:solidFill>
                  <a:schemeClr val="tx2"/>
                </a:solidFill>
              </a:rPr>
              <a:t>, Smith &amp; Downey, P.A.</a:t>
            </a:r>
          </a:p>
          <a:p>
            <a:r>
              <a:rPr lang="en-US" sz="3600" dirty="0"/>
              <a:t>Q</a:t>
            </a:r>
            <a:r>
              <a:rPr lang="en-US" sz="3600" dirty="0" smtClean="0"/>
              <a:t>ualified </a:t>
            </a:r>
            <a:r>
              <a:rPr lang="en-US" sz="3600" dirty="0"/>
              <a:t>Plan Self-Audit Techniques and Correction Programs</a:t>
            </a:r>
            <a:endParaRPr lang="en-US" sz="3600" dirty="0" smtClean="0"/>
          </a:p>
          <a:p>
            <a:r>
              <a:rPr lang="en-US" dirty="0">
                <a:solidFill>
                  <a:srgbClr val="D2533C"/>
                </a:solidFill>
              </a:rPr>
              <a:t>Barry K. Downey, Smith &amp; Downey, P.A.</a:t>
            </a:r>
            <a:endParaRPr lang="en-US" dirty="0" smtClean="0">
              <a:solidFill>
                <a:srgbClr val="D2533C"/>
              </a:solidFill>
            </a:endParaRP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7772400" cy="220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58606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Autofit/>
          </a:bodyPr>
          <a:lstStyle/>
          <a:p>
            <a:r>
              <a:rPr lang="en-US" sz="2800" dirty="0" smtClean="0"/>
              <a:t>Operational errors – General Requirements</a:t>
            </a:r>
            <a:endParaRPr lang="en-US" sz="2800" dirty="0"/>
          </a:p>
        </p:txBody>
      </p:sp>
      <p:sp>
        <p:nvSpPr>
          <p:cNvPr id="3" name="Content Placeholder 2"/>
          <p:cNvSpPr>
            <a:spLocks noGrp="1"/>
          </p:cNvSpPr>
          <p:nvPr>
            <p:ph idx="1"/>
          </p:nvPr>
        </p:nvSpPr>
        <p:spPr>
          <a:xfrm>
            <a:off x="457200" y="1854200"/>
            <a:ext cx="8229600" cy="4876800"/>
          </a:xfrm>
        </p:spPr>
        <p:txBody>
          <a:bodyPr>
            <a:normAutofit fontScale="77500" lnSpcReduction="20000"/>
          </a:bodyPr>
          <a:lstStyle/>
          <a:p>
            <a:pPr marL="0" indent="0">
              <a:buNone/>
            </a:pPr>
            <a:r>
              <a:rPr lang="en-US" dirty="0"/>
              <a:t>(1) the employer takes "commercially reasonable" steps to avoid a recurrence of the failure;</a:t>
            </a:r>
          </a:p>
          <a:p>
            <a:pPr marL="0" indent="0">
              <a:buNone/>
            </a:pPr>
            <a:r>
              <a:rPr lang="en-US" dirty="0"/>
              <a:t> </a:t>
            </a:r>
          </a:p>
          <a:p>
            <a:pPr marL="0" indent="0">
              <a:buNone/>
            </a:pPr>
            <a:r>
              <a:rPr lang="en-US" dirty="0"/>
              <a:t>(2) the employee is not "under IRS examination" for the year during which the failure occurred;</a:t>
            </a:r>
          </a:p>
          <a:p>
            <a:pPr marL="0" indent="0">
              <a:buNone/>
            </a:pPr>
            <a:endParaRPr lang="en-US" dirty="0"/>
          </a:p>
          <a:p>
            <a:pPr marL="0" indent="0">
              <a:buNone/>
            </a:pPr>
            <a:r>
              <a:rPr lang="en-US" dirty="0" smtClean="0"/>
              <a:t>(</a:t>
            </a:r>
            <a:r>
              <a:rPr lang="en-US" dirty="0"/>
              <a:t>3) the failure is "inadvertent and unintentional" and is not related to any IRS "listed transaction"; </a:t>
            </a:r>
          </a:p>
          <a:p>
            <a:pPr marL="0" indent="0">
              <a:buNone/>
            </a:pPr>
            <a:r>
              <a:rPr lang="en-US" dirty="0"/>
              <a:t> </a:t>
            </a:r>
          </a:p>
          <a:p>
            <a:pPr marL="0" indent="0">
              <a:buNone/>
            </a:pPr>
            <a:r>
              <a:rPr lang="en-US" dirty="0"/>
              <a:t>(4) with respect to erroneous payments to the employee, the employer is not experiencing a substantial financial downturn; </a:t>
            </a:r>
          </a:p>
          <a:p>
            <a:pPr marL="0" indent="0">
              <a:buNone/>
            </a:pPr>
            <a:r>
              <a:rPr lang="en-US" dirty="0"/>
              <a:t> </a:t>
            </a:r>
          </a:p>
          <a:p>
            <a:pPr marL="0" indent="0">
              <a:buNone/>
            </a:pPr>
            <a:r>
              <a:rPr lang="en-US" dirty="0"/>
              <a:t>(5) most corrections require a one-page notice be attached to both the employee's and employer's next tax return; and</a:t>
            </a:r>
          </a:p>
          <a:p>
            <a:pPr marL="0" indent="0">
              <a:buNone/>
            </a:pPr>
            <a:r>
              <a:rPr lang="en-US" dirty="0"/>
              <a:t> </a:t>
            </a:r>
          </a:p>
          <a:p>
            <a:pPr marL="0" indent="0">
              <a:buNone/>
            </a:pPr>
            <a:r>
              <a:rPr lang="en-US" dirty="0"/>
              <a:t>(6) Correction available no later than end of second calendar year following calendar year of failure (some failures have earlier deadline depending on amount involved and whether participant is an "insider").</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660128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Autofit/>
          </a:bodyPr>
          <a:lstStyle/>
          <a:p>
            <a:r>
              <a:rPr lang="en-US" sz="2800" dirty="0" smtClean="0"/>
              <a:t>Operational Errors Eligible for Correction</a:t>
            </a:r>
            <a:endParaRPr lang="en-US" sz="2800" dirty="0"/>
          </a:p>
        </p:txBody>
      </p:sp>
      <p:sp>
        <p:nvSpPr>
          <p:cNvPr id="3" name="Content Placeholder 2"/>
          <p:cNvSpPr>
            <a:spLocks noGrp="1"/>
          </p:cNvSpPr>
          <p:nvPr>
            <p:ph idx="1"/>
          </p:nvPr>
        </p:nvSpPr>
        <p:spPr>
          <a:xfrm>
            <a:off x="457200" y="1854200"/>
            <a:ext cx="8229600" cy="4876800"/>
          </a:xfrm>
        </p:spPr>
        <p:txBody>
          <a:bodyPr>
            <a:normAutofit/>
          </a:bodyPr>
          <a:lstStyle/>
          <a:p>
            <a:pPr marL="0" indent="0">
              <a:buNone/>
            </a:pPr>
            <a:r>
              <a:rPr lang="en-US" dirty="0"/>
              <a:t>1.  Under-Deferrals/Early Payments</a:t>
            </a:r>
          </a:p>
          <a:p>
            <a:pPr marL="0" indent="0">
              <a:buNone/>
            </a:pPr>
            <a:endParaRPr lang="en-US" dirty="0"/>
          </a:p>
          <a:p>
            <a:pPr marL="0" indent="0">
              <a:buNone/>
            </a:pPr>
            <a:r>
              <a:rPr lang="en-US" dirty="0"/>
              <a:t>2. Excess Deferrals/Late Payments </a:t>
            </a:r>
          </a:p>
          <a:p>
            <a:pPr marL="0" indent="0">
              <a:buNone/>
            </a:pP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47863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Autofit/>
          </a:bodyPr>
          <a:lstStyle/>
          <a:p>
            <a:r>
              <a:rPr lang="en-US" sz="2800" dirty="0" smtClean="0"/>
              <a:t>Plan Document Errors – General Requirements</a:t>
            </a:r>
            <a:endParaRPr lang="en-US" sz="2800" dirty="0"/>
          </a:p>
        </p:txBody>
      </p:sp>
      <p:sp>
        <p:nvSpPr>
          <p:cNvPr id="3" name="Content Placeholder 2"/>
          <p:cNvSpPr>
            <a:spLocks noGrp="1"/>
          </p:cNvSpPr>
          <p:nvPr>
            <p:ph idx="1"/>
          </p:nvPr>
        </p:nvSpPr>
        <p:spPr>
          <a:xfrm>
            <a:off x="457200" y="1854200"/>
            <a:ext cx="8229600" cy="4876800"/>
          </a:xfrm>
        </p:spPr>
        <p:txBody>
          <a:bodyPr>
            <a:normAutofit fontScale="85000" lnSpcReduction="10000"/>
          </a:bodyPr>
          <a:lstStyle/>
          <a:p>
            <a:pPr marL="0" indent="0">
              <a:buNone/>
            </a:pPr>
            <a:r>
              <a:rPr lang="en-US" dirty="0"/>
              <a:t>(1) the employer takes "commercially reasonable" steps to identify and correct all other 409A plans that have similar document failures;</a:t>
            </a:r>
          </a:p>
          <a:p>
            <a:endParaRPr lang="en-US" dirty="0"/>
          </a:p>
          <a:p>
            <a:pPr marL="0" indent="0">
              <a:buNone/>
            </a:pPr>
            <a:r>
              <a:rPr lang="en-US" dirty="0"/>
              <a:t>(2) neither the employer or the employee is "under IRS examination" with respect to nonqualified deferred compensation for any taxable year in which the document failure existed;</a:t>
            </a:r>
          </a:p>
          <a:p>
            <a:pPr marL="0" indent="0">
              <a:buNone/>
            </a:pPr>
            <a:r>
              <a:rPr lang="en-US" dirty="0"/>
              <a:t> </a:t>
            </a:r>
          </a:p>
          <a:p>
            <a:pPr marL="0" indent="0">
              <a:buNone/>
            </a:pPr>
            <a:r>
              <a:rPr lang="en-US" dirty="0"/>
              <a:t>(3) the failure is "inadvertent and unintentional" and is not related to any IRS "listed transaction"; </a:t>
            </a:r>
          </a:p>
          <a:p>
            <a:pPr marL="0" indent="0">
              <a:buNone/>
            </a:pPr>
            <a:r>
              <a:rPr lang="en-US" dirty="0"/>
              <a:t> </a:t>
            </a:r>
          </a:p>
          <a:p>
            <a:pPr marL="0" indent="0">
              <a:buNone/>
            </a:pPr>
            <a:r>
              <a:rPr lang="en-US" dirty="0"/>
              <a:t>(4) the employee includes any deferred amount in income under 409A as may be required under the correction program, and </a:t>
            </a:r>
          </a:p>
          <a:p>
            <a:pPr marL="0" indent="0">
              <a:buNone/>
            </a:pPr>
            <a:r>
              <a:rPr lang="en-US" dirty="0"/>
              <a:t> </a:t>
            </a:r>
          </a:p>
          <a:p>
            <a:pPr marL="0" indent="0">
              <a:buNone/>
            </a:pPr>
            <a:r>
              <a:rPr lang="en-US" dirty="0"/>
              <a:t>(5) most corrections require a one-page notice be attached to both the employee's and employer's tax return.</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4786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8229600" cy="990600"/>
          </a:xfrm>
        </p:spPr>
        <p:txBody>
          <a:bodyPr>
            <a:noAutofit/>
          </a:bodyPr>
          <a:lstStyle/>
          <a:p>
            <a:r>
              <a:rPr lang="en-US" sz="2800" dirty="0"/>
              <a:t>Plan Document Errors Eligible for Correction </a:t>
            </a:r>
          </a:p>
        </p:txBody>
      </p:sp>
      <p:sp>
        <p:nvSpPr>
          <p:cNvPr id="3" name="Content Placeholder 2"/>
          <p:cNvSpPr>
            <a:spLocks noGrp="1"/>
          </p:cNvSpPr>
          <p:nvPr>
            <p:ph idx="1"/>
          </p:nvPr>
        </p:nvSpPr>
        <p:spPr>
          <a:xfrm>
            <a:off x="457200" y="1485900"/>
            <a:ext cx="8229600" cy="4876800"/>
          </a:xfrm>
        </p:spPr>
        <p:txBody>
          <a:bodyPr>
            <a:noAutofit/>
          </a:bodyPr>
          <a:lstStyle/>
          <a:p>
            <a:pPr marL="0" indent="0">
              <a:buNone/>
            </a:pPr>
            <a:r>
              <a:rPr lang="en-US" sz="1800" dirty="0"/>
              <a:t>1.  Impermissible Definitions of Otherwise Permissible Payment Events (e.g., impermissible definition of Separation from Service, Change in Control, or Disability).  </a:t>
            </a:r>
          </a:p>
          <a:p>
            <a:pPr marL="0" indent="0">
              <a:buNone/>
            </a:pPr>
            <a:r>
              <a:rPr lang="en-US" sz="1800" dirty="0"/>
              <a:t>2.  Payment Period Longer than 90 Days Following Permissible Payment Event.  </a:t>
            </a:r>
          </a:p>
          <a:p>
            <a:pPr marL="0" indent="0">
              <a:buNone/>
            </a:pPr>
            <a:r>
              <a:rPr lang="en-US" sz="1800" dirty="0"/>
              <a:t>3.  Payment Period Following a Permissible Payment Event being Dependent Upon Employee Completing Certain Employment-Related Actions.  </a:t>
            </a:r>
          </a:p>
          <a:p>
            <a:pPr marL="0" indent="0">
              <a:buNone/>
            </a:pPr>
            <a:r>
              <a:rPr lang="en-US" sz="1800" dirty="0"/>
              <a:t>4.   Plan has Permissible and Impermissible Payment Events.  </a:t>
            </a:r>
          </a:p>
          <a:p>
            <a:pPr marL="0" indent="0">
              <a:buNone/>
            </a:pPr>
            <a:r>
              <a:rPr lang="en-US" sz="1800" dirty="0"/>
              <a:t>5.  Plan has Impermissible Payment Events Only.  </a:t>
            </a:r>
          </a:p>
          <a:p>
            <a:pPr marL="0" indent="0">
              <a:buNone/>
            </a:pPr>
            <a:r>
              <a:rPr lang="en-US" sz="1800" dirty="0"/>
              <a:t>6.  Certain Impermissible Alternative Payment Schedules.  </a:t>
            </a:r>
          </a:p>
          <a:p>
            <a:pPr marL="0" indent="0">
              <a:buNone/>
            </a:pPr>
            <a:r>
              <a:rPr lang="en-US" sz="1800" dirty="0"/>
              <a:t>7.  Impermissible Employee or Employer Discretion with Respect to </a:t>
            </a:r>
            <a:r>
              <a:rPr lang="en-US" sz="1800" dirty="0" smtClean="0"/>
              <a:t>a Payment </a:t>
            </a:r>
            <a:r>
              <a:rPr lang="en-US" sz="1800" dirty="0"/>
              <a:t>Schedule (Including Improper Subsequent Deferral Elections).  </a:t>
            </a:r>
          </a:p>
          <a:p>
            <a:pPr marL="0" indent="0">
              <a:buNone/>
            </a:pPr>
            <a:r>
              <a:rPr lang="en-US" sz="1800" dirty="0"/>
              <a:t>8.  Impermissible Employer Discretion to Accelerate Payment Events. </a:t>
            </a:r>
          </a:p>
          <a:p>
            <a:pPr marL="0" indent="0">
              <a:buNone/>
            </a:pPr>
            <a:r>
              <a:rPr lang="en-US" sz="1800" dirty="0"/>
              <a:t>9.  Impermissible Reimbursement or In-Kind Benefit Provisions.  </a:t>
            </a:r>
          </a:p>
          <a:p>
            <a:pPr marL="0" indent="0">
              <a:buNone/>
            </a:pPr>
            <a:r>
              <a:rPr lang="en-US" sz="1800" dirty="0"/>
              <a:t>10.  Failure to Include Six-Month Delay of Payment for Specified Employees. </a:t>
            </a:r>
          </a:p>
          <a:p>
            <a:pPr marL="0" indent="0">
              <a:buNone/>
            </a:pPr>
            <a:r>
              <a:rPr lang="en-US" sz="1800" dirty="0"/>
              <a:t>11.  Provisions Providing for Impermissible Initial Deferral Elections (but not to Impermissible Initial Elections Regarding the Form and Timing of Payment).  </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47863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Autofit/>
          </a:bodyPr>
          <a:lstStyle/>
          <a:p>
            <a:r>
              <a:rPr lang="en-US" sz="2800" dirty="0" smtClean="0"/>
              <a:t>DOL Issue – Top Hat Registration</a:t>
            </a:r>
            <a:endParaRPr lang="en-US" sz="2800" dirty="0"/>
          </a:p>
        </p:txBody>
      </p:sp>
      <p:sp>
        <p:nvSpPr>
          <p:cNvPr id="3" name="Content Placeholder 2"/>
          <p:cNvSpPr>
            <a:spLocks noGrp="1"/>
          </p:cNvSpPr>
          <p:nvPr>
            <p:ph idx="1"/>
          </p:nvPr>
        </p:nvSpPr>
        <p:spPr>
          <a:xfrm>
            <a:off x="457200" y="1854200"/>
            <a:ext cx="8229600" cy="4876800"/>
          </a:xfrm>
        </p:spPr>
        <p:txBody>
          <a:bodyPr>
            <a:normAutofit/>
          </a:bodyPr>
          <a:lstStyle/>
          <a:p>
            <a:r>
              <a:rPr lang="en-US" dirty="0"/>
              <a:t>"Top hat pension plans" may file a one-time registration statement when the Plan is first adopted in lieu of annual Form 5500s</a:t>
            </a:r>
            <a:r>
              <a:rPr lang="en-US" dirty="0" smtClean="0"/>
              <a:t>.  </a:t>
            </a:r>
            <a:endParaRPr lang="en-US" dirty="0" smtClean="0"/>
          </a:p>
          <a:p>
            <a:pPr marL="0" indent="0">
              <a:buNone/>
            </a:pPr>
            <a:endParaRPr lang="en-US" dirty="0"/>
          </a:p>
          <a:p>
            <a:r>
              <a:rPr lang="en-US" dirty="0"/>
              <a:t>If this requirement is not met, plan administrator may use the DOL's  Delinquent Filer Voluntary Compliance Program (DFVCP) to  file a late top hat registration statement for a small fee ($750).  </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47863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8115300" cy="2806700"/>
          </a:xfrm>
        </p:spPr>
        <p:txBody>
          <a:bodyPr>
            <a:normAutofit/>
          </a:bodyPr>
          <a:lstStyle/>
          <a:p>
            <a:r>
              <a:rPr lang="en-US" sz="3600" dirty="0"/>
              <a:t>Qualified Plan Self-Audit Techniques and Correction Programs</a:t>
            </a:r>
          </a:p>
          <a:p>
            <a:r>
              <a:rPr lang="en-US" dirty="0" smtClean="0">
                <a:solidFill>
                  <a:srgbClr val="D2533C"/>
                </a:solidFill>
              </a:rPr>
              <a:t>Barry </a:t>
            </a:r>
            <a:r>
              <a:rPr lang="en-US" dirty="0">
                <a:solidFill>
                  <a:srgbClr val="D2533C"/>
                </a:solidFill>
              </a:rPr>
              <a:t>K. Downey, Smith &amp; Downey, P.A.</a:t>
            </a:r>
            <a:endParaRPr lang="en-US" dirty="0" smtClean="0">
              <a:solidFill>
                <a:srgbClr val="D2533C"/>
              </a:solidFill>
            </a:endParaRP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7772400" cy="220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732987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1700"/>
            <a:ext cx="8229600" cy="990600"/>
          </a:xfrm>
        </p:spPr>
        <p:txBody>
          <a:bodyPr>
            <a:noAutofit/>
          </a:bodyPr>
          <a:lstStyle/>
          <a:p>
            <a:r>
              <a:rPr lang="en-US" sz="2800" dirty="0" smtClean="0"/>
              <a:t/>
            </a:r>
            <a:br>
              <a:rPr lang="en-US" sz="2800" dirty="0" smtClean="0"/>
            </a:br>
            <a:r>
              <a:rPr lang="en-US" sz="2800" dirty="0" smtClean="0"/>
              <a:t>Things to avoid (in order of increasing cost/liabilities)</a:t>
            </a:r>
            <a:endParaRPr lang="en-US" sz="2800" dirty="0"/>
          </a:p>
        </p:txBody>
      </p:sp>
      <p:sp>
        <p:nvSpPr>
          <p:cNvPr id="3" name="Content Placeholder 2"/>
          <p:cNvSpPr>
            <a:spLocks noGrp="1"/>
          </p:cNvSpPr>
          <p:nvPr>
            <p:ph idx="1"/>
          </p:nvPr>
        </p:nvSpPr>
        <p:spPr>
          <a:xfrm>
            <a:off x="457200" y="1981200"/>
            <a:ext cx="8229600" cy="4876800"/>
          </a:xfrm>
        </p:spPr>
        <p:txBody>
          <a:bodyPr/>
          <a:lstStyle/>
          <a:p>
            <a:r>
              <a:rPr lang="en-US" dirty="0" smtClean="0"/>
              <a:t>IRS Audit</a:t>
            </a:r>
          </a:p>
          <a:p>
            <a:r>
              <a:rPr lang="en-US" dirty="0" smtClean="0"/>
              <a:t>DOL Audit</a:t>
            </a:r>
          </a:p>
          <a:p>
            <a:r>
              <a:rPr lang="en-US" dirty="0" smtClean="0"/>
              <a:t>Litigation</a:t>
            </a:r>
          </a:p>
          <a:p>
            <a:endParaRPr lang="en-US" dirty="0" smtClean="0"/>
          </a:p>
          <a:p>
            <a:endParaRPr lang="en-US" dirty="0"/>
          </a:p>
        </p:txBody>
      </p:sp>
      <p:pic>
        <p:nvPicPr>
          <p:cNvPr id="5"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037243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00"/>
            <a:ext cx="8229600" cy="990600"/>
          </a:xfrm>
        </p:spPr>
        <p:txBody>
          <a:bodyPr>
            <a:normAutofit/>
          </a:bodyPr>
          <a:lstStyle/>
          <a:p>
            <a:r>
              <a:rPr lang="en-US" sz="2800" dirty="0" smtClean="0"/>
              <a:t/>
            </a:r>
            <a:br>
              <a:rPr lang="en-US" sz="2800" dirty="0" smtClean="0"/>
            </a:br>
            <a:r>
              <a:rPr lang="en-US" sz="2800" dirty="0" smtClean="0"/>
              <a:t>Get in Compliance and Stay in Compliance</a:t>
            </a:r>
            <a:endParaRPr lang="en-US" sz="2800" dirty="0"/>
          </a:p>
        </p:txBody>
      </p:sp>
      <p:sp>
        <p:nvSpPr>
          <p:cNvPr id="3" name="Content Placeholder 2"/>
          <p:cNvSpPr>
            <a:spLocks noGrp="1"/>
          </p:cNvSpPr>
          <p:nvPr>
            <p:ph idx="1"/>
          </p:nvPr>
        </p:nvSpPr>
        <p:spPr>
          <a:xfrm>
            <a:off x="457200" y="1981200"/>
            <a:ext cx="8229600" cy="4876800"/>
          </a:xfrm>
        </p:spPr>
        <p:txBody>
          <a:bodyPr>
            <a:normAutofit/>
          </a:bodyPr>
          <a:lstStyle/>
          <a:p>
            <a:r>
              <a:rPr lang="en-US" dirty="0" smtClean="0"/>
              <a:t>Plan document</a:t>
            </a:r>
          </a:p>
          <a:p>
            <a:r>
              <a:rPr lang="en-US" dirty="0" smtClean="0"/>
              <a:t>Summary Plan Description</a:t>
            </a:r>
          </a:p>
          <a:p>
            <a:r>
              <a:rPr lang="en-US" dirty="0" smtClean="0"/>
              <a:t>Administrative Forms and Policies</a:t>
            </a:r>
          </a:p>
          <a:p>
            <a:r>
              <a:rPr lang="en-US" dirty="0" smtClean="0"/>
              <a:t>Self Audits (Annual for some issues)</a:t>
            </a:r>
          </a:p>
          <a:p>
            <a:r>
              <a:rPr lang="en-US" dirty="0" smtClean="0"/>
              <a:t>Plan updates and Summary of Material Modifications</a:t>
            </a:r>
          </a:p>
          <a:p>
            <a:pPr lvl="1"/>
            <a:r>
              <a:rPr lang="en-US" dirty="0" smtClean="0"/>
              <a:t>End of IRS Five-Year Approval Process</a:t>
            </a:r>
          </a:p>
          <a:p>
            <a:pPr lvl="1"/>
            <a:r>
              <a:rPr lang="en-US" dirty="0" smtClean="0"/>
              <a:t>Replaced with Prior (and Better) Process</a:t>
            </a:r>
          </a:p>
          <a:p>
            <a:pPr lvl="1"/>
            <a:r>
              <a:rPr lang="en-US" dirty="0" smtClean="0"/>
              <a:t>Makes Individually Designed Plan More Cost Effective and Efficient</a:t>
            </a:r>
          </a:p>
          <a:p>
            <a:pPr marL="0" indent="0">
              <a:buNone/>
            </a:pP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109402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100"/>
            <a:ext cx="8229600" cy="990600"/>
          </a:xfrm>
        </p:spPr>
        <p:txBody>
          <a:bodyPr>
            <a:noAutofit/>
          </a:bodyPr>
          <a:lstStyle/>
          <a:p>
            <a:r>
              <a:rPr lang="en-US" sz="2800" dirty="0" smtClean="0"/>
              <a:t/>
            </a:r>
            <a:br>
              <a:rPr lang="en-US" sz="2800" dirty="0" smtClean="0"/>
            </a:br>
            <a:r>
              <a:rPr lang="en-US" sz="2800" dirty="0" smtClean="0"/>
              <a:t>How to Respond to a Notice from IRS/DOL/Litigation</a:t>
            </a:r>
            <a:br>
              <a:rPr lang="en-US" sz="2800" dirty="0" smtClean="0"/>
            </a:br>
            <a:endParaRPr lang="en-US" sz="2800" dirty="0"/>
          </a:p>
        </p:txBody>
      </p:sp>
      <p:sp>
        <p:nvSpPr>
          <p:cNvPr id="3" name="Content Placeholder 2"/>
          <p:cNvSpPr>
            <a:spLocks noGrp="1"/>
          </p:cNvSpPr>
          <p:nvPr>
            <p:ph idx="1"/>
          </p:nvPr>
        </p:nvSpPr>
        <p:spPr>
          <a:xfrm>
            <a:off x="457200" y="2159000"/>
            <a:ext cx="8229600" cy="4876800"/>
          </a:xfrm>
        </p:spPr>
        <p:txBody>
          <a:bodyPr/>
          <a:lstStyle/>
          <a:p>
            <a:r>
              <a:rPr lang="en-US" dirty="0" smtClean="0"/>
              <a:t>File Power of Attorney First</a:t>
            </a:r>
          </a:p>
          <a:p>
            <a:r>
              <a:rPr lang="en-US" dirty="0" smtClean="0"/>
              <a:t>Respond to Request for Plan Documents/Information within 30 days </a:t>
            </a:r>
          </a:p>
          <a:p>
            <a:r>
              <a:rPr lang="en-US" dirty="0" smtClean="0"/>
              <a:t>Respond to IRS/DOL by Date in Notice or Request More Time</a:t>
            </a:r>
          </a:p>
          <a:p>
            <a:r>
              <a:rPr lang="en-US" dirty="0" smtClean="0"/>
              <a:t>Don’t Ignore</a:t>
            </a:r>
          </a:p>
          <a:p>
            <a:endParaRPr lang="en-US" dirty="0" smtClean="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529226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Top IRS Issues</a:t>
            </a:r>
            <a:endParaRPr lang="en-US" dirty="0"/>
          </a:p>
        </p:txBody>
      </p:sp>
      <p:sp>
        <p:nvSpPr>
          <p:cNvPr id="3" name="Content Placeholder 2"/>
          <p:cNvSpPr>
            <a:spLocks noGrp="1"/>
          </p:cNvSpPr>
          <p:nvPr>
            <p:ph idx="1"/>
          </p:nvPr>
        </p:nvSpPr>
        <p:spPr/>
        <p:txBody>
          <a:bodyPr/>
          <a:lstStyle/>
          <a:p>
            <a:pPr lvl="1"/>
            <a:r>
              <a:rPr lang="en-US" dirty="0" smtClean="0"/>
              <a:t>Definition of Compensation</a:t>
            </a:r>
          </a:p>
          <a:p>
            <a:pPr lvl="1"/>
            <a:r>
              <a:rPr lang="en-US" dirty="0" smtClean="0"/>
              <a:t>Updating plan documents</a:t>
            </a:r>
          </a:p>
          <a:p>
            <a:pPr lvl="1"/>
            <a:r>
              <a:rPr lang="en-US" dirty="0" smtClean="0"/>
              <a:t>Employee eligibility</a:t>
            </a:r>
          </a:p>
          <a:p>
            <a:pPr lvl="1"/>
            <a:r>
              <a:rPr lang="en-US" dirty="0" smtClean="0"/>
              <a:t>Plan loans</a:t>
            </a:r>
          </a:p>
          <a:p>
            <a:pPr lvl="1"/>
            <a:r>
              <a:rPr lang="en-US" dirty="0" smtClean="0"/>
              <a:t>In-service distributions</a:t>
            </a:r>
          </a:p>
          <a:p>
            <a:pPr lvl="1"/>
            <a:r>
              <a:rPr lang="en-US" dirty="0" smtClean="0"/>
              <a:t>Distribution process/paperwork</a:t>
            </a:r>
          </a:p>
          <a:p>
            <a:pPr lvl="1"/>
            <a:r>
              <a:rPr lang="en-US" dirty="0" smtClean="0"/>
              <a:t>Suspension of benefits</a:t>
            </a:r>
          </a:p>
          <a:p>
            <a:pPr lvl="1"/>
            <a:r>
              <a:rPr lang="en-US" dirty="0" smtClean="0"/>
              <a:t>Nondiscrimination testing</a:t>
            </a:r>
          </a:p>
          <a:p>
            <a:pPr lvl="1"/>
            <a:r>
              <a:rPr lang="en-US" dirty="0" smtClean="0"/>
              <a:t>Vesting</a:t>
            </a:r>
          </a:p>
          <a:p>
            <a:pPr lvl="1"/>
            <a:r>
              <a:rPr lang="en-US" dirty="0" smtClean="0"/>
              <a:t>Minimum required distributions</a:t>
            </a:r>
          </a:p>
          <a:p>
            <a:pPr lvl="1"/>
            <a:r>
              <a:rPr lang="en-US" dirty="0" smtClean="0"/>
              <a:t>QDRO procedures</a:t>
            </a: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51030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8115300" cy="2806700"/>
          </a:xfrm>
        </p:spPr>
        <p:txBody>
          <a:bodyPr>
            <a:normAutofit/>
          </a:bodyPr>
          <a:lstStyle/>
          <a:p>
            <a:r>
              <a:rPr lang="en-US" sz="3600" dirty="0"/>
              <a:t>Nonqualified Plan Self-Audit Techniques and Correction Programs</a:t>
            </a:r>
          </a:p>
          <a:p>
            <a:r>
              <a:rPr lang="en-US" sz="2200" dirty="0" smtClean="0">
                <a:solidFill>
                  <a:schemeClr val="tx2"/>
                </a:solidFill>
              </a:rPr>
              <a:t>Susan S. </a:t>
            </a:r>
            <a:r>
              <a:rPr lang="en-US" sz="2200" dirty="0" err="1" smtClean="0">
                <a:solidFill>
                  <a:schemeClr val="tx2"/>
                </a:solidFill>
              </a:rPr>
              <a:t>Risinger</a:t>
            </a:r>
            <a:r>
              <a:rPr lang="en-US" sz="2200" dirty="0" smtClean="0">
                <a:solidFill>
                  <a:schemeClr val="tx2"/>
                </a:solidFill>
              </a:rPr>
              <a:t>, Smith &amp; Downey, P.A.</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7772400" cy="2209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732987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Top DOL Issues</a:t>
            </a:r>
            <a:endParaRPr lang="en-US" dirty="0"/>
          </a:p>
        </p:txBody>
      </p:sp>
      <p:sp>
        <p:nvSpPr>
          <p:cNvPr id="3" name="Content Placeholder 2"/>
          <p:cNvSpPr>
            <a:spLocks noGrp="1"/>
          </p:cNvSpPr>
          <p:nvPr>
            <p:ph idx="1"/>
          </p:nvPr>
        </p:nvSpPr>
        <p:spPr/>
        <p:txBody>
          <a:bodyPr>
            <a:normAutofit/>
          </a:bodyPr>
          <a:lstStyle/>
          <a:p>
            <a:pPr lvl="1"/>
            <a:r>
              <a:rPr lang="en-US" dirty="0" smtClean="0"/>
              <a:t>Target date funds</a:t>
            </a:r>
          </a:p>
          <a:p>
            <a:pPr lvl="1"/>
            <a:r>
              <a:rPr lang="en-US" dirty="0" smtClean="0"/>
              <a:t>Revenue sharing</a:t>
            </a:r>
          </a:p>
          <a:p>
            <a:pPr lvl="1"/>
            <a:r>
              <a:rPr lang="en-US" dirty="0" smtClean="0"/>
              <a:t>Float</a:t>
            </a:r>
          </a:p>
          <a:p>
            <a:pPr lvl="1"/>
            <a:r>
              <a:rPr lang="en-US" dirty="0" smtClean="0"/>
              <a:t>Investment management</a:t>
            </a:r>
          </a:p>
          <a:p>
            <a:pPr lvl="1"/>
            <a:r>
              <a:rPr lang="en-US" dirty="0" smtClean="0"/>
              <a:t>Late contributions (“as soon as they can be reasonably segregated” from the employer’s general assets) (fewer than 100 participants “7 business days safe harbor”; larger pans 2-3 business days standard)</a:t>
            </a:r>
          </a:p>
          <a:p>
            <a:pPr lvl="1"/>
            <a:r>
              <a:rPr lang="en-US" dirty="0" smtClean="0"/>
              <a:t>ERISA fidelity bonds</a:t>
            </a:r>
          </a:p>
          <a:p>
            <a:pPr lvl="1"/>
            <a:r>
              <a:rPr lang="en-US" dirty="0" smtClean="0"/>
              <a:t>Blackout period notices</a:t>
            </a:r>
          </a:p>
          <a:p>
            <a:pPr lvl="1"/>
            <a:r>
              <a:rPr lang="en-US" dirty="0" smtClean="0"/>
              <a:t>Investment policy/guidelines</a:t>
            </a:r>
          </a:p>
          <a:p>
            <a:pPr lvl="1"/>
            <a:r>
              <a:rPr lang="en-US" dirty="0" smtClean="0"/>
              <a:t>Plan committee meetings</a:t>
            </a:r>
          </a:p>
          <a:p>
            <a:pPr lvl="1"/>
            <a:r>
              <a:rPr lang="en-US" dirty="0" smtClean="0"/>
              <a:t>Changing </a:t>
            </a:r>
            <a:r>
              <a:rPr lang="en-US" dirty="0" err="1" smtClean="0"/>
              <a:t>recordkeepers</a:t>
            </a: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889050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rmAutofit/>
          </a:bodyPr>
          <a:lstStyle/>
          <a:p>
            <a:r>
              <a:rPr lang="en-US" sz="2800" dirty="0"/>
              <a:t/>
            </a:r>
            <a:br>
              <a:rPr lang="en-US" sz="2800" dirty="0"/>
            </a:br>
            <a:r>
              <a:rPr lang="en-US" sz="2800" dirty="0" smtClean="0"/>
              <a:t>Top Litigation Issues (DOL and participant lawsuits)</a:t>
            </a:r>
            <a:endParaRPr lang="en-US" sz="2800" dirty="0"/>
          </a:p>
        </p:txBody>
      </p:sp>
      <p:sp>
        <p:nvSpPr>
          <p:cNvPr id="3" name="Content Placeholder 2"/>
          <p:cNvSpPr>
            <a:spLocks noGrp="1"/>
          </p:cNvSpPr>
          <p:nvPr>
            <p:ph idx="1"/>
          </p:nvPr>
        </p:nvSpPr>
        <p:spPr>
          <a:xfrm>
            <a:off x="457200" y="1981200"/>
            <a:ext cx="8229600" cy="4876800"/>
          </a:xfrm>
        </p:spPr>
        <p:txBody>
          <a:bodyPr/>
          <a:lstStyle/>
          <a:p>
            <a:r>
              <a:rPr lang="en-US" dirty="0" smtClean="0"/>
              <a:t>Breach of Fiduciary Duties</a:t>
            </a:r>
          </a:p>
          <a:p>
            <a:pPr lvl="1"/>
            <a:r>
              <a:rPr lang="en-US" dirty="0" smtClean="0"/>
              <a:t>Failing to have best possible plan investments</a:t>
            </a:r>
          </a:p>
          <a:p>
            <a:pPr lvl="1"/>
            <a:r>
              <a:rPr lang="en-US" dirty="0" smtClean="0"/>
              <a:t>Failing to have best possible vendor fees</a:t>
            </a:r>
          </a:p>
          <a:p>
            <a:pPr lvl="1"/>
            <a:r>
              <a:rPr lang="en-US" dirty="0" smtClean="0"/>
              <a:t>Failing to have best possible vendor service quality</a:t>
            </a: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181926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100"/>
            <a:ext cx="8229600" cy="990600"/>
          </a:xfrm>
        </p:spPr>
        <p:txBody>
          <a:bodyPr>
            <a:normAutofit/>
          </a:bodyPr>
          <a:lstStyle/>
          <a:p>
            <a:r>
              <a:rPr lang="en-US" sz="2800" dirty="0" smtClean="0"/>
              <a:t>Best Practices to Avoid/Win Litigation</a:t>
            </a:r>
            <a:endParaRPr lang="en-US" sz="2800" dirty="0"/>
          </a:p>
        </p:txBody>
      </p:sp>
      <p:sp>
        <p:nvSpPr>
          <p:cNvPr id="3" name="Content Placeholder 2"/>
          <p:cNvSpPr>
            <a:spLocks noGrp="1"/>
          </p:cNvSpPr>
          <p:nvPr>
            <p:ph idx="1"/>
          </p:nvPr>
        </p:nvSpPr>
        <p:spPr>
          <a:xfrm>
            <a:off x="457200" y="1816100"/>
            <a:ext cx="8229600" cy="4876800"/>
          </a:xfrm>
        </p:spPr>
        <p:txBody>
          <a:bodyPr/>
          <a:lstStyle/>
          <a:p>
            <a:r>
              <a:rPr lang="en-US" dirty="0" smtClean="0"/>
              <a:t>Regularly/Vigorously Benchmark Administrative and Investment Fees</a:t>
            </a:r>
          </a:p>
          <a:p>
            <a:r>
              <a:rPr lang="en-US" dirty="0" smtClean="0"/>
              <a:t>Select Service Providers Professionally and Prudently</a:t>
            </a:r>
          </a:p>
          <a:p>
            <a:r>
              <a:rPr lang="en-US" dirty="0" smtClean="0"/>
              <a:t>Keep Extensive and Permanent Files Memorializing Everything</a:t>
            </a:r>
          </a:p>
          <a:p>
            <a:r>
              <a:rPr lang="en-US" dirty="0" smtClean="0"/>
              <a:t>Use these same practices to select and monitor investment options, and for 404(c), QDIA and Fee Disclosure compliance</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910518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3900"/>
            <a:ext cx="8229600" cy="990600"/>
          </a:xfrm>
        </p:spPr>
        <p:txBody>
          <a:bodyPr>
            <a:noAutofit/>
          </a:bodyPr>
          <a:lstStyle/>
          <a:p>
            <a:r>
              <a:rPr lang="en-US" sz="3200" dirty="0" smtClean="0"/>
              <a:t/>
            </a:r>
            <a:br>
              <a:rPr lang="en-US" sz="3200" dirty="0" smtClean="0"/>
            </a:br>
            <a:r>
              <a:rPr lang="en-US" sz="3200" dirty="0" smtClean="0"/>
              <a:t>Protections for Decision Makers</a:t>
            </a:r>
            <a:endParaRPr lang="en-US" sz="3200" dirty="0"/>
          </a:p>
        </p:txBody>
      </p:sp>
      <p:sp>
        <p:nvSpPr>
          <p:cNvPr id="3" name="Content Placeholder 2"/>
          <p:cNvSpPr>
            <a:spLocks noGrp="1"/>
          </p:cNvSpPr>
          <p:nvPr>
            <p:ph idx="1"/>
          </p:nvPr>
        </p:nvSpPr>
        <p:spPr>
          <a:xfrm>
            <a:off x="457200" y="1981200"/>
            <a:ext cx="8229600" cy="4876800"/>
          </a:xfrm>
        </p:spPr>
        <p:txBody>
          <a:bodyPr>
            <a:normAutofit/>
          </a:bodyPr>
          <a:lstStyle/>
          <a:p>
            <a:r>
              <a:rPr lang="en-US" dirty="0" smtClean="0"/>
              <a:t>Review all vendor agreements and plan documents to ensure no personal liability</a:t>
            </a:r>
          </a:p>
          <a:p>
            <a:r>
              <a:rPr lang="en-US" dirty="0" smtClean="0"/>
              <a:t>Ensure appropriate and adequate insurance and indemnification are in place</a:t>
            </a:r>
          </a:p>
          <a:p>
            <a:r>
              <a:rPr lang="en-US" dirty="0" smtClean="0"/>
              <a:t>Ensure decision makers are following written procedures/guidelines</a:t>
            </a:r>
          </a:p>
          <a:p>
            <a:r>
              <a:rPr lang="en-US" dirty="0" smtClean="0"/>
              <a:t>Provide continuing education for decision makers</a:t>
            </a: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760164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1700"/>
            <a:ext cx="8229600" cy="990600"/>
          </a:xfrm>
        </p:spPr>
        <p:txBody>
          <a:bodyPr>
            <a:noAutofit/>
          </a:bodyPr>
          <a:lstStyle/>
          <a:p>
            <a:r>
              <a:rPr lang="en-US" sz="2800" dirty="0" smtClean="0"/>
              <a:t>Correction Programs IRS</a:t>
            </a:r>
            <a:endParaRPr lang="en-US" sz="2800" dirty="0"/>
          </a:p>
        </p:txBody>
      </p:sp>
      <p:sp>
        <p:nvSpPr>
          <p:cNvPr id="3" name="Content Placeholder 2"/>
          <p:cNvSpPr>
            <a:spLocks noGrp="1"/>
          </p:cNvSpPr>
          <p:nvPr>
            <p:ph idx="1"/>
          </p:nvPr>
        </p:nvSpPr>
        <p:spPr>
          <a:xfrm>
            <a:off x="457200" y="1981200"/>
            <a:ext cx="8229600" cy="4876800"/>
          </a:xfrm>
        </p:spPr>
        <p:txBody>
          <a:bodyPr/>
          <a:lstStyle/>
          <a:p>
            <a:r>
              <a:rPr lang="en-US" dirty="0"/>
              <a:t>If you identify failures to comply with the Internal Revenue Code, you may be able to use the IRS Employee Plans Compliance Resolution System (EPCRS) to remedy your mistakes and avoid the consequences of plan disqualification.  There are three ways to correct mistakes under EPCRS. </a:t>
            </a:r>
            <a:endParaRPr lang="en-US" dirty="0" smtClean="0"/>
          </a:p>
          <a:p>
            <a:endParaRPr lang="en-US" dirty="0"/>
          </a:p>
        </p:txBody>
      </p:sp>
      <p:pic>
        <p:nvPicPr>
          <p:cNvPr id="5"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13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00"/>
            <a:ext cx="8229600" cy="990600"/>
          </a:xfrm>
        </p:spPr>
        <p:txBody>
          <a:bodyPr>
            <a:normAutofit/>
          </a:bodyPr>
          <a:lstStyle/>
          <a:p>
            <a:r>
              <a:rPr lang="en-US" sz="2800" dirty="0" smtClean="0"/>
              <a:t>Self-Correction Program (SCP)</a:t>
            </a:r>
            <a:endParaRPr lang="en-US" sz="2800" dirty="0"/>
          </a:p>
        </p:txBody>
      </p:sp>
      <p:sp>
        <p:nvSpPr>
          <p:cNvPr id="3" name="Content Placeholder 2"/>
          <p:cNvSpPr>
            <a:spLocks noGrp="1"/>
          </p:cNvSpPr>
          <p:nvPr>
            <p:ph idx="1"/>
          </p:nvPr>
        </p:nvSpPr>
        <p:spPr>
          <a:xfrm>
            <a:off x="457200" y="1981200"/>
            <a:ext cx="8229600" cy="4876800"/>
          </a:xfrm>
        </p:spPr>
        <p:txBody>
          <a:bodyPr>
            <a:normAutofit/>
          </a:bodyPr>
          <a:lstStyle/>
          <a:p>
            <a:r>
              <a:rPr lang="en-US" dirty="0"/>
              <a:t>Permits a plan sponsor to correct certain plan failures without contacting the IRS or paying any fee.</a:t>
            </a:r>
          </a:p>
          <a:p>
            <a:pPr marL="0" indent="0">
              <a:buNone/>
            </a:pP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299894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100"/>
            <a:ext cx="8229600" cy="990600"/>
          </a:xfrm>
        </p:spPr>
        <p:txBody>
          <a:bodyPr>
            <a:noAutofit/>
          </a:bodyPr>
          <a:lstStyle/>
          <a:p>
            <a:r>
              <a:rPr lang="en-US" sz="2800" dirty="0"/>
              <a:t>Voluntary Correction Program (VCP) </a:t>
            </a:r>
          </a:p>
        </p:txBody>
      </p:sp>
      <p:sp>
        <p:nvSpPr>
          <p:cNvPr id="3" name="Content Placeholder 2"/>
          <p:cNvSpPr>
            <a:spLocks noGrp="1"/>
          </p:cNvSpPr>
          <p:nvPr>
            <p:ph idx="1"/>
          </p:nvPr>
        </p:nvSpPr>
        <p:spPr>
          <a:xfrm>
            <a:off x="457200" y="2159000"/>
            <a:ext cx="8229600" cy="4876800"/>
          </a:xfrm>
        </p:spPr>
        <p:txBody>
          <a:bodyPr/>
          <a:lstStyle/>
          <a:p>
            <a:r>
              <a:rPr lang="en-US" dirty="0"/>
              <a:t>Permits a plan sponsor to, any time before audit, pay a fee and receive IRS approval for correction of plan failures.  The IRS issues a Compliance Statement detailing mistakes identified by the plan sponsor and the correction methods approved by the IRS. The plan sponsor corrects the identified mistakes within 150 days of the issuance of the Compliance Statement. While the IRS is processing the submission, Employee Plans will not audit the plan, except under unusual circumstances.</a:t>
            </a:r>
          </a:p>
          <a:p>
            <a:pPr marL="0" indent="0">
              <a:buNone/>
            </a:pPr>
            <a:endParaRPr lang="en-US" dirty="0" smtClean="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774073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229600" cy="990600"/>
          </a:xfrm>
        </p:spPr>
        <p:txBody>
          <a:bodyPr>
            <a:normAutofit/>
          </a:bodyPr>
          <a:lstStyle/>
          <a:p>
            <a:r>
              <a:rPr lang="en-US" sz="2800" dirty="0"/>
              <a:t>Audit Closing Agreement Program (Audit CAP) </a:t>
            </a:r>
          </a:p>
        </p:txBody>
      </p:sp>
      <p:sp>
        <p:nvSpPr>
          <p:cNvPr id="3" name="Content Placeholder 2"/>
          <p:cNvSpPr>
            <a:spLocks noGrp="1"/>
          </p:cNvSpPr>
          <p:nvPr>
            <p:ph idx="1"/>
          </p:nvPr>
        </p:nvSpPr>
        <p:spPr>
          <a:xfrm>
            <a:off x="457200" y="1841500"/>
            <a:ext cx="8229600" cy="4876800"/>
          </a:xfrm>
        </p:spPr>
        <p:txBody>
          <a:bodyPr/>
          <a:lstStyle/>
          <a:p>
            <a:r>
              <a:rPr lang="en-US" dirty="0"/>
              <a:t>Permits a plan sponsor to pay a negotiated sanction and correct a plan failure while the plan is under audit.</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79587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3900"/>
            <a:ext cx="8229600" cy="990600"/>
          </a:xfrm>
        </p:spPr>
        <p:txBody>
          <a:bodyPr>
            <a:normAutofit/>
          </a:bodyPr>
          <a:lstStyle/>
          <a:p>
            <a:r>
              <a:rPr lang="en-US" sz="2800" dirty="0" smtClean="0"/>
              <a:t/>
            </a:r>
            <a:br>
              <a:rPr lang="en-US" sz="2800" dirty="0" smtClean="0"/>
            </a:br>
            <a:r>
              <a:rPr lang="en-US" sz="2800" dirty="0"/>
              <a:t>Correction Programs DOL </a:t>
            </a:r>
          </a:p>
        </p:txBody>
      </p:sp>
      <p:sp>
        <p:nvSpPr>
          <p:cNvPr id="3" name="Content Placeholder 2"/>
          <p:cNvSpPr>
            <a:spLocks noGrp="1"/>
          </p:cNvSpPr>
          <p:nvPr>
            <p:ph idx="1"/>
          </p:nvPr>
        </p:nvSpPr>
        <p:spPr>
          <a:xfrm>
            <a:off x="457200" y="1739900"/>
            <a:ext cx="8229600" cy="4876800"/>
          </a:xfrm>
        </p:spPr>
        <p:txBody>
          <a:bodyPr>
            <a:normAutofit/>
          </a:bodyPr>
          <a:lstStyle/>
          <a:p>
            <a:r>
              <a:rPr lang="en-US" dirty="0"/>
              <a:t>If you identify failures to comply with ERISA, you may be able to use the DOL correction programs to remedy your mistakes.  There are two different DOL programs available, depending on the type of mistake you identify.</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66440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3600"/>
            <a:ext cx="8686800" cy="990600"/>
          </a:xfrm>
        </p:spPr>
        <p:txBody>
          <a:bodyPr>
            <a:normAutofit/>
          </a:bodyPr>
          <a:lstStyle/>
          <a:p>
            <a:r>
              <a:rPr lang="en-US" sz="2800" dirty="0"/>
              <a:t>Delinquent Filer Voluntary Compliance Program (DFVCP) </a:t>
            </a:r>
          </a:p>
        </p:txBody>
      </p:sp>
      <p:sp>
        <p:nvSpPr>
          <p:cNvPr id="3" name="Content Placeholder 2"/>
          <p:cNvSpPr>
            <a:spLocks noGrp="1"/>
          </p:cNvSpPr>
          <p:nvPr>
            <p:ph idx="1"/>
          </p:nvPr>
        </p:nvSpPr>
        <p:spPr>
          <a:xfrm>
            <a:off x="457200" y="1981200"/>
            <a:ext cx="8229600" cy="4876800"/>
          </a:xfrm>
        </p:spPr>
        <p:txBody>
          <a:bodyPr/>
          <a:lstStyle/>
          <a:p>
            <a:r>
              <a:rPr lang="en-US" dirty="0"/>
              <a:t>Allows correction of late filings of Form 5500s.</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967860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Overview</a:t>
            </a:r>
            <a:endParaRPr lang="en-US" sz="2800" dirty="0"/>
          </a:p>
        </p:txBody>
      </p:sp>
      <p:sp>
        <p:nvSpPr>
          <p:cNvPr id="3" name="Content Placeholder 2"/>
          <p:cNvSpPr>
            <a:spLocks noGrp="1"/>
          </p:cNvSpPr>
          <p:nvPr>
            <p:ph idx="1"/>
          </p:nvPr>
        </p:nvSpPr>
        <p:spPr/>
        <p:txBody>
          <a:bodyPr/>
          <a:lstStyle/>
          <a:p>
            <a:pPr lvl="1"/>
            <a:r>
              <a:rPr lang="en-US" dirty="0" smtClean="0"/>
              <a:t>Section 409A is the main concern</a:t>
            </a:r>
          </a:p>
          <a:p>
            <a:pPr lvl="1"/>
            <a:r>
              <a:rPr lang="en-US" dirty="0" smtClean="0"/>
              <a:t>Section 409A applies to “deferred compensation”</a:t>
            </a:r>
          </a:p>
          <a:p>
            <a:pPr lvl="2"/>
            <a:r>
              <a:rPr lang="en-US" dirty="0" smtClean="0"/>
              <a:t>Scope of deferred compensation is very broad</a:t>
            </a:r>
          </a:p>
          <a:p>
            <a:pPr lvl="2"/>
            <a:r>
              <a:rPr lang="en-US" dirty="0" smtClean="0"/>
              <a:t>Potentially applies to any arrangement that promises compensation that will be paid in a future year</a:t>
            </a:r>
          </a:p>
          <a:p>
            <a:pPr lvl="2"/>
            <a:r>
              <a:rPr lang="en-US" dirty="0" smtClean="0"/>
              <a:t>Potentially includes arrangements provided by tax-exempt entities—Not discussed today</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653779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100"/>
            <a:ext cx="8229600" cy="990600"/>
          </a:xfrm>
        </p:spPr>
        <p:txBody>
          <a:bodyPr>
            <a:normAutofit/>
          </a:bodyPr>
          <a:lstStyle/>
          <a:p>
            <a:r>
              <a:rPr lang="en-US" sz="2800" dirty="0"/>
              <a:t>Voluntary Fiduciary Correction Program (VFCP) </a:t>
            </a:r>
          </a:p>
        </p:txBody>
      </p:sp>
      <p:sp>
        <p:nvSpPr>
          <p:cNvPr id="3" name="Content Placeholder 2"/>
          <p:cNvSpPr>
            <a:spLocks noGrp="1"/>
          </p:cNvSpPr>
          <p:nvPr>
            <p:ph idx="1"/>
          </p:nvPr>
        </p:nvSpPr>
        <p:spPr>
          <a:xfrm>
            <a:off x="457200" y="1816100"/>
            <a:ext cx="8229600" cy="4876800"/>
          </a:xfrm>
        </p:spPr>
        <p:txBody>
          <a:bodyPr/>
          <a:lstStyle/>
          <a:p>
            <a:r>
              <a:rPr lang="en-US" dirty="0"/>
              <a:t>Allows correction of certain enumerated breaches of fiduciary duty resulting in a "no action" type letter from the DOL.  </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813037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fontScale="90000"/>
          </a:bodyPr>
          <a:lstStyle/>
          <a:p>
            <a:r>
              <a:rPr lang="en-US" dirty="0" smtClean="0"/>
              <a:t/>
            </a:r>
            <a:br>
              <a:rPr lang="en-US" dirty="0" smtClean="0"/>
            </a:br>
            <a:r>
              <a:rPr lang="en-US" dirty="0" smtClean="0"/>
              <a:t>Questions and Comments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sz="2000" dirty="0" smtClean="0"/>
          </a:p>
          <a:p>
            <a:pPr marL="0" indent="0">
              <a:buNone/>
            </a:pPr>
            <a:r>
              <a:rPr lang="en-US" sz="2000" dirty="0" smtClean="0"/>
              <a:t>Susan S. </a:t>
            </a:r>
            <a:r>
              <a:rPr lang="en-US" sz="2000" dirty="0" err="1" smtClean="0"/>
              <a:t>Risinger</a:t>
            </a:r>
            <a:endParaRPr lang="en-US" sz="2000" dirty="0" smtClean="0"/>
          </a:p>
          <a:p>
            <a:pPr marL="0" indent="0">
              <a:buNone/>
            </a:pPr>
            <a:r>
              <a:rPr lang="en-US" sz="2000" dirty="0" smtClean="0"/>
              <a:t>Smith &amp; Downey, P.A.</a:t>
            </a:r>
          </a:p>
          <a:p>
            <a:pPr marL="0" indent="0">
              <a:buNone/>
            </a:pPr>
            <a:r>
              <a:rPr lang="en-US" sz="2000" dirty="0" smtClean="0"/>
              <a:t>211 </a:t>
            </a:r>
            <a:r>
              <a:rPr lang="en-US" sz="2000" dirty="0" err="1" smtClean="0"/>
              <a:t>Hanahan</a:t>
            </a:r>
            <a:r>
              <a:rPr lang="en-US" sz="2000" dirty="0" smtClean="0"/>
              <a:t> Plantation Circle</a:t>
            </a:r>
          </a:p>
          <a:p>
            <a:pPr marL="0" indent="0">
              <a:buNone/>
            </a:pPr>
            <a:r>
              <a:rPr lang="en-US" sz="2000" dirty="0" smtClean="0"/>
              <a:t>Charleston, South Carolina 29410-8227</a:t>
            </a:r>
          </a:p>
          <a:p>
            <a:pPr marL="0" indent="0">
              <a:buNone/>
            </a:pPr>
            <a:r>
              <a:rPr lang="en-US" sz="2000" dirty="0" smtClean="0"/>
              <a:t>(843) 553-4716 (Direct Line)</a:t>
            </a:r>
          </a:p>
          <a:p>
            <a:pPr marL="0" indent="0">
              <a:buNone/>
            </a:pPr>
            <a:r>
              <a:rPr lang="en-US" sz="2000" dirty="0" smtClean="0"/>
              <a:t>(843) 764-3291 FAX</a:t>
            </a:r>
          </a:p>
          <a:p>
            <a:pPr marL="0" indent="0">
              <a:buNone/>
            </a:pPr>
            <a:r>
              <a:rPr lang="en-US" sz="2000" dirty="0" smtClean="0"/>
              <a:t>srisinger@smithdowney.com</a:t>
            </a:r>
          </a:p>
          <a:p>
            <a:pPr marL="0" indent="0">
              <a:buNone/>
            </a:pPr>
            <a:r>
              <a:rPr lang="en-US" sz="2000" dirty="0" smtClean="0"/>
              <a:t>www.smithdowney.com</a:t>
            </a:r>
          </a:p>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2000" dirty="0" smtClean="0"/>
              <a:t>Barry </a:t>
            </a:r>
            <a:r>
              <a:rPr lang="en-US" sz="2000" dirty="0"/>
              <a:t>K. Downey</a:t>
            </a:r>
          </a:p>
          <a:p>
            <a:pPr marL="0" indent="0">
              <a:buNone/>
            </a:pPr>
            <a:r>
              <a:rPr lang="en-US" sz="2000" dirty="0"/>
              <a:t>Smith &amp; Downey, P.A.</a:t>
            </a:r>
          </a:p>
          <a:p>
            <a:pPr marL="0" indent="0">
              <a:buNone/>
            </a:pPr>
            <a:r>
              <a:rPr lang="en-US" sz="2000" dirty="0"/>
              <a:t>320 E. </a:t>
            </a:r>
            <a:r>
              <a:rPr lang="en-US" sz="2000" dirty="0" err="1"/>
              <a:t>Towsontown</a:t>
            </a:r>
            <a:r>
              <a:rPr lang="en-US" sz="2000" dirty="0"/>
              <a:t> Blvd., Suite 1 East</a:t>
            </a:r>
          </a:p>
          <a:p>
            <a:pPr marL="0" indent="0">
              <a:buNone/>
            </a:pPr>
            <a:r>
              <a:rPr lang="en-US" sz="2000" dirty="0"/>
              <a:t>Baltimore, Maryland 21286</a:t>
            </a:r>
          </a:p>
          <a:p>
            <a:pPr marL="0" indent="0">
              <a:buNone/>
            </a:pPr>
            <a:r>
              <a:rPr lang="en-US" sz="2000" dirty="0"/>
              <a:t>(410) 321 9351 (Direct Line)</a:t>
            </a:r>
          </a:p>
          <a:p>
            <a:pPr marL="0" indent="0">
              <a:buNone/>
            </a:pPr>
            <a:r>
              <a:rPr lang="en-US" sz="2000" dirty="0"/>
              <a:t>(410) 321 6270 FAX</a:t>
            </a:r>
          </a:p>
          <a:p>
            <a:pPr marL="0" indent="0">
              <a:buNone/>
            </a:pPr>
            <a:r>
              <a:rPr lang="en-US" sz="2000" dirty="0" err="1"/>
              <a:t>bdowney@</a:t>
            </a:r>
            <a:r>
              <a:rPr lang="en-US" sz="2000" dirty="0" err="1" smtClean="0"/>
              <a:t>smithdowney.com</a:t>
            </a:r>
            <a:endParaRPr lang="en-US" sz="2000" dirty="0"/>
          </a:p>
          <a:p>
            <a:pPr marL="0" indent="0">
              <a:buNone/>
            </a:pPr>
            <a:r>
              <a:rPr lang="en-US" sz="2000" dirty="0" err="1"/>
              <a:t>www.smithdowney.com</a:t>
            </a:r>
            <a:r>
              <a:rPr lang="en-US" sz="2000" dirty="0"/>
              <a:t> </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28050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2500"/>
            <a:ext cx="8229600" cy="990600"/>
          </a:xfrm>
        </p:spPr>
        <p:txBody>
          <a:bodyPr>
            <a:normAutofit/>
          </a:bodyPr>
          <a:lstStyle/>
          <a:p>
            <a:r>
              <a:rPr lang="en-US" sz="2800" dirty="0" smtClean="0"/>
              <a:t>Exemptions from 409A</a:t>
            </a:r>
            <a:endParaRPr lang="en-US" sz="2800" dirty="0"/>
          </a:p>
        </p:txBody>
      </p:sp>
      <p:sp>
        <p:nvSpPr>
          <p:cNvPr id="3" name="Content Placeholder 2"/>
          <p:cNvSpPr>
            <a:spLocks noGrp="1"/>
          </p:cNvSpPr>
          <p:nvPr>
            <p:ph idx="1"/>
          </p:nvPr>
        </p:nvSpPr>
        <p:spPr>
          <a:xfrm>
            <a:off x="457200" y="1841500"/>
            <a:ext cx="8229600" cy="4876800"/>
          </a:xfrm>
        </p:spPr>
        <p:txBody>
          <a:bodyPr/>
          <a:lstStyle/>
          <a:p>
            <a:r>
              <a:rPr lang="en-US" dirty="0" smtClean="0"/>
              <a:t>Qualified Plans</a:t>
            </a:r>
          </a:p>
          <a:p>
            <a:r>
              <a:rPr lang="en-US" dirty="0" smtClean="0"/>
              <a:t>Certain stock rights (options/stock appreciation rights)</a:t>
            </a:r>
          </a:p>
          <a:p>
            <a:r>
              <a:rPr lang="en-US" dirty="0" smtClean="0"/>
              <a:t>Certain severance pay</a:t>
            </a:r>
          </a:p>
          <a:p>
            <a:r>
              <a:rPr lang="en-US" dirty="0" smtClean="0"/>
              <a:t>Short-Term Deferrals</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37585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04900"/>
            <a:ext cx="8915400" cy="990600"/>
          </a:xfrm>
        </p:spPr>
        <p:txBody>
          <a:bodyPr>
            <a:normAutofit/>
          </a:bodyPr>
          <a:lstStyle/>
          <a:p>
            <a:r>
              <a:rPr lang="en-US" sz="2800" dirty="0" smtClean="0"/>
              <a:t>Section 409A issues can arise in:</a:t>
            </a:r>
            <a:endParaRPr lang="en-US" sz="2800" dirty="0"/>
          </a:p>
        </p:txBody>
      </p:sp>
      <p:sp>
        <p:nvSpPr>
          <p:cNvPr id="3" name="Content Placeholder 2"/>
          <p:cNvSpPr>
            <a:spLocks noGrp="1"/>
          </p:cNvSpPr>
          <p:nvPr>
            <p:ph idx="1"/>
          </p:nvPr>
        </p:nvSpPr>
        <p:spPr>
          <a:xfrm>
            <a:off x="457200" y="2095500"/>
            <a:ext cx="8229600" cy="4876800"/>
          </a:xfrm>
        </p:spPr>
        <p:txBody>
          <a:bodyPr/>
          <a:lstStyle/>
          <a:p>
            <a:r>
              <a:rPr lang="en-US" dirty="0" smtClean="0"/>
              <a:t>Traditional “top hat” plans—SERPS, Executive Deferred Compensation, etc.</a:t>
            </a:r>
          </a:p>
          <a:p>
            <a:r>
              <a:rPr lang="en-US" dirty="0" smtClean="0"/>
              <a:t>Employment agreements</a:t>
            </a:r>
          </a:p>
          <a:p>
            <a:r>
              <a:rPr lang="en-US" dirty="0" smtClean="0"/>
              <a:t>Severance agreements</a:t>
            </a:r>
          </a:p>
          <a:p>
            <a:r>
              <a:rPr lang="en-US" dirty="0" smtClean="0"/>
              <a:t>Short and long-term incentive plans</a:t>
            </a:r>
          </a:p>
          <a:p>
            <a:r>
              <a:rPr lang="en-US" dirty="0" smtClean="0"/>
              <a:t>Some equity arrangements and phantom equity arrangements</a:t>
            </a:r>
          </a:p>
          <a:p>
            <a:r>
              <a:rPr lang="en-US" dirty="0" smtClean="0"/>
              <a:t>Change in Control Agreements</a:t>
            </a:r>
          </a:p>
          <a:p>
            <a:r>
              <a:rPr lang="en-US" dirty="0" smtClean="0"/>
              <a:t>Retention Agreements</a:t>
            </a:r>
          </a:p>
          <a:p>
            <a:r>
              <a:rPr lang="en-US" dirty="0" smtClean="0"/>
              <a:t>Casual letter agreements or promises over email...</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903612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0900"/>
            <a:ext cx="8229600" cy="990600"/>
          </a:xfrm>
        </p:spPr>
        <p:txBody>
          <a:bodyPr>
            <a:normAutofit/>
          </a:bodyPr>
          <a:lstStyle/>
          <a:p>
            <a:r>
              <a:rPr lang="en-US" sz="2800" dirty="0" smtClean="0"/>
              <a:t>409A Requirements (very generally)</a:t>
            </a:r>
            <a:endParaRPr lang="en-US" sz="2800" dirty="0"/>
          </a:p>
        </p:txBody>
      </p:sp>
      <p:sp>
        <p:nvSpPr>
          <p:cNvPr id="3" name="Content Placeholder 2"/>
          <p:cNvSpPr>
            <a:spLocks noGrp="1"/>
          </p:cNvSpPr>
          <p:nvPr>
            <p:ph idx="1"/>
          </p:nvPr>
        </p:nvSpPr>
        <p:spPr>
          <a:xfrm>
            <a:off x="457200" y="2222500"/>
            <a:ext cx="8229600" cy="4876800"/>
          </a:xfrm>
        </p:spPr>
        <p:txBody>
          <a:bodyPr/>
          <a:lstStyle/>
          <a:p>
            <a:pPr marL="457200" indent="-457200">
              <a:buAutoNum type="arabicPeriod"/>
            </a:pPr>
            <a:r>
              <a:rPr lang="en-US" dirty="0" smtClean="0"/>
              <a:t>Deferral/Payment Date elections must be made timely</a:t>
            </a:r>
          </a:p>
          <a:p>
            <a:pPr marL="457200" indent="-457200">
              <a:buAutoNum type="arabicPeriod"/>
            </a:pPr>
            <a:r>
              <a:rPr lang="en-US" dirty="0" smtClean="0"/>
              <a:t>Deferred Comp may/must be paid only upon permissible payment triggers</a:t>
            </a:r>
          </a:p>
          <a:p>
            <a:pPr lvl="1"/>
            <a:r>
              <a:rPr lang="en-US" dirty="0" smtClean="0"/>
              <a:t>Specified date</a:t>
            </a:r>
          </a:p>
          <a:p>
            <a:pPr lvl="1"/>
            <a:r>
              <a:rPr lang="en-US" dirty="0" smtClean="0"/>
              <a:t>Death</a:t>
            </a:r>
          </a:p>
          <a:p>
            <a:pPr lvl="1"/>
            <a:r>
              <a:rPr lang="en-US" dirty="0" smtClean="0"/>
              <a:t>“Disability”</a:t>
            </a:r>
          </a:p>
          <a:p>
            <a:pPr lvl="1"/>
            <a:r>
              <a:rPr lang="en-US" dirty="0" smtClean="0"/>
              <a:t>“Unforeseeable Emergency”</a:t>
            </a:r>
          </a:p>
          <a:p>
            <a:pPr lvl="1"/>
            <a:r>
              <a:rPr lang="en-US" dirty="0" smtClean="0"/>
              <a:t>“Change in Control”</a:t>
            </a:r>
          </a:p>
          <a:p>
            <a:pPr lvl="1"/>
            <a:r>
              <a:rPr lang="en-US" dirty="0" smtClean="0"/>
              <a:t>“Separation from Service” (with a 6-month wait for “key employees”)</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3055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889000"/>
            <a:ext cx="8813800" cy="990600"/>
          </a:xfrm>
        </p:spPr>
        <p:txBody>
          <a:bodyPr>
            <a:normAutofit/>
          </a:bodyPr>
          <a:lstStyle/>
          <a:p>
            <a:r>
              <a:rPr lang="en-US" sz="2400" dirty="0" smtClean="0"/>
              <a:t>If an arrangement violates Section 409A (in form or operation):</a:t>
            </a:r>
            <a:endParaRPr lang="en-US" sz="2400" dirty="0"/>
          </a:p>
        </p:txBody>
      </p:sp>
      <p:sp>
        <p:nvSpPr>
          <p:cNvPr id="3" name="Content Placeholder 2"/>
          <p:cNvSpPr>
            <a:spLocks noGrp="1"/>
          </p:cNvSpPr>
          <p:nvPr>
            <p:ph idx="1"/>
          </p:nvPr>
        </p:nvSpPr>
        <p:spPr>
          <a:xfrm>
            <a:off x="457200" y="1790700"/>
            <a:ext cx="8229600" cy="4876800"/>
          </a:xfrm>
        </p:spPr>
        <p:txBody>
          <a:bodyPr>
            <a:normAutofit/>
          </a:bodyPr>
          <a:lstStyle/>
          <a:p>
            <a:r>
              <a:rPr lang="en-US" dirty="0" smtClean="0"/>
              <a:t>Participant, not the Company, is subject to:</a:t>
            </a:r>
          </a:p>
          <a:p>
            <a:pPr lvl="1"/>
            <a:r>
              <a:rPr lang="en-US" dirty="0" smtClean="0"/>
              <a:t>Immediate income tax to the extent vested</a:t>
            </a:r>
          </a:p>
          <a:p>
            <a:pPr lvl="1"/>
            <a:r>
              <a:rPr lang="en-US" dirty="0" smtClean="0"/>
              <a:t>20% penalty tax plus an interest penalty tax</a:t>
            </a:r>
          </a:p>
          <a:p>
            <a:pPr lvl="1"/>
            <a:endParaRPr lang="en-US" dirty="0"/>
          </a:p>
          <a:p>
            <a:r>
              <a:rPr lang="en-US" dirty="0" smtClean="0"/>
              <a:t>Company is subject to:</a:t>
            </a:r>
          </a:p>
          <a:p>
            <a:pPr lvl="1"/>
            <a:r>
              <a:rPr lang="en-US" dirty="0" smtClean="0"/>
              <a:t>Potential reporting/withholding failures</a:t>
            </a:r>
          </a:p>
          <a:p>
            <a:pPr lvl="1"/>
            <a:r>
              <a:rPr lang="en-US" dirty="0" smtClean="0"/>
              <a:t>Practically speaking: Indemnification of employee</a:t>
            </a:r>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8496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1700"/>
            <a:ext cx="8229600" cy="990600"/>
          </a:xfrm>
        </p:spPr>
        <p:txBody>
          <a:bodyPr>
            <a:normAutofit/>
          </a:bodyPr>
          <a:lstStyle/>
          <a:p>
            <a:r>
              <a:rPr lang="en-US" sz="2800" dirty="0" smtClean="0"/>
              <a:t>Self Audit Technique</a:t>
            </a:r>
            <a:endParaRPr lang="en-US" sz="2800" dirty="0"/>
          </a:p>
        </p:txBody>
      </p:sp>
      <p:sp>
        <p:nvSpPr>
          <p:cNvPr id="3" name="Content Placeholder 2"/>
          <p:cNvSpPr>
            <a:spLocks noGrp="1"/>
          </p:cNvSpPr>
          <p:nvPr>
            <p:ph idx="1"/>
          </p:nvPr>
        </p:nvSpPr>
        <p:spPr>
          <a:xfrm>
            <a:off x="457200" y="1892300"/>
            <a:ext cx="8229600" cy="4876800"/>
          </a:xfrm>
        </p:spPr>
        <p:txBody>
          <a:bodyPr>
            <a:normAutofit/>
          </a:bodyPr>
          <a:lstStyle/>
          <a:p>
            <a:r>
              <a:rPr lang="en-US" dirty="0" smtClean="0"/>
              <a:t>Collect EVERY arrangement that potentially provides deferred compensation</a:t>
            </a:r>
          </a:p>
          <a:p>
            <a:r>
              <a:rPr lang="en-US" dirty="0" smtClean="0"/>
              <a:t>Confirm whether the arrangement is exempt from 409A or subject to 409A</a:t>
            </a:r>
          </a:p>
          <a:p>
            <a:r>
              <a:rPr lang="en-US" dirty="0" smtClean="0"/>
              <a:t>If subject to 409A, confirm the Plan’s terms comply with 409A</a:t>
            </a:r>
          </a:p>
          <a:p>
            <a:r>
              <a:rPr lang="en-US" dirty="0" smtClean="0"/>
              <a:t>If subject to </a:t>
            </a:r>
            <a:r>
              <a:rPr lang="en-US" dirty="0" smtClean="0"/>
              <a:t>409A, </a:t>
            </a:r>
            <a:r>
              <a:rPr lang="en-US" dirty="0" smtClean="0"/>
              <a:t>confirm operation of the plan complies with 409A and the Plan’s terms</a:t>
            </a:r>
          </a:p>
          <a:p>
            <a:r>
              <a:rPr lang="en-US" dirty="0" smtClean="0"/>
              <a:t>If you find errors, consider whether correction is possible</a:t>
            </a:r>
            <a:endParaRPr lang="en-US" dirty="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71587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8700"/>
            <a:ext cx="8229600" cy="990600"/>
          </a:xfrm>
        </p:spPr>
        <p:txBody>
          <a:bodyPr>
            <a:normAutofit/>
          </a:bodyPr>
          <a:lstStyle/>
          <a:p>
            <a:r>
              <a:rPr lang="en-US" sz="2800" dirty="0" smtClean="0"/>
              <a:t>409A Self-Correction Programs</a:t>
            </a:r>
            <a:endParaRPr lang="en-US" sz="2800" dirty="0"/>
          </a:p>
        </p:txBody>
      </p:sp>
      <p:sp>
        <p:nvSpPr>
          <p:cNvPr id="3" name="Content Placeholder 2"/>
          <p:cNvSpPr>
            <a:spLocks noGrp="1"/>
          </p:cNvSpPr>
          <p:nvPr>
            <p:ph idx="1"/>
          </p:nvPr>
        </p:nvSpPr>
        <p:spPr>
          <a:xfrm>
            <a:off x="457200" y="2095500"/>
            <a:ext cx="8229600" cy="4876800"/>
          </a:xfrm>
        </p:spPr>
        <p:txBody>
          <a:bodyPr/>
          <a:lstStyle/>
          <a:p>
            <a:r>
              <a:rPr lang="en-US" dirty="0" smtClean="0"/>
              <a:t>May self-correct operational or document problems while unvested</a:t>
            </a:r>
          </a:p>
          <a:p>
            <a:pPr lvl="1"/>
            <a:r>
              <a:rPr lang="en-US" dirty="0" smtClean="0"/>
              <a:t>No need to pay penalties or notify IRS</a:t>
            </a:r>
          </a:p>
          <a:p>
            <a:r>
              <a:rPr lang="en-US" dirty="0" smtClean="0"/>
              <a:t>May clarify “ambiguous” terms (as described under the IRS Correction Program)</a:t>
            </a:r>
          </a:p>
          <a:p>
            <a:pPr lvl="1"/>
            <a:r>
              <a:rPr lang="en-US" dirty="0"/>
              <a:t>No need to pay penalties or notify </a:t>
            </a:r>
            <a:r>
              <a:rPr lang="en-US" dirty="0" smtClean="0"/>
              <a:t>IRS</a:t>
            </a:r>
            <a:endParaRPr lang="en-US" dirty="0"/>
          </a:p>
          <a:p>
            <a:r>
              <a:rPr lang="en-US" dirty="0" smtClean="0"/>
              <a:t>If vested, and a clear 409A failure, determine whether IRS amnesty program is available</a:t>
            </a:r>
          </a:p>
          <a:p>
            <a:pPr lvl="1"/>
            <a:r>
              <a:rPr lang="en-US" dirty="0" smtClean="0"/>
              <a:t>Operational errors (Notices 2008-113, 2010-6 &amp; 2010-80)</a:t>
            </a:r>
          </a:p>
          <a:p>
            <a:pPr lvl="1"/>
            <a:r>
              <a:rPr lang="en-US" dirty="0" smtClean="0"/>
              <a:t>Document errors (Notices 2010-6 &amp; </a:t>
            </a:r>
            <a:r>
              <a:rPr lang="en-US" dirty="0" smtClean="0"/>
              <a:t>2010-80)</a:t>
            </a:r>
            <a:endParaRPr lang="en-US" dirty="0" smtClean="0"/>
          </a:p>
        </p:txBody>
      </p:sp>
      <p:pic>
        <p:nvPicPr>
          <p:cNvPr id="4" name="Picture 1" descr="http://www.smithdowney.com/pages/images/Smith-Downey_2_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52400"/>
            <a:ext cx="4648200" cy="1066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8279500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706</TotalTime>
  <Words>1388</Words>
  <Application>Microsoft Office PowerPoint</Application>
  <PresentationFormat>On-screen Show (4:3)</PresentationFormat>
  <Paragraphs>192</Paragraphs>
  <Slides>31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Arial</vt:lpstr>
      <vt:lpstr>Clarity</vt:lpstr>
      <vt:lpstr>PowerPoint Presentation</vt:lpstr>
      <vt:lpstr>PowerPoint Presentation</vt:lpstr>
      <vt:lpstr>Overview</vt:lpstr>
      <vt:lpstr>Exemptions from 409A</vt:lpstr>
      <vt:lpstr>Section 409A issues can arise in:</vt:lpstr>
      <vt:lpstr>409A Requirements (very generally)</vt:lpstr>
      <vt:lpstr>If an arrangement violates Section 409A (in form or operation):</vt:lpstr>
      <vt:lpstr>Self Audit Technique</vt:lpstr>
      <vt:lpstr>409A Self-Correction Programs</vt:lpstr>
      <vt:lpstr>Operational errors – General Requirements</vt:lpstr>
      <vt:lpstr>Operational Errors Eligible for Correction</vt:lpstr>
      <vt:lpstr>Plan Document Errors – General Requirements</vt:lpstr>
      <vt:lpstr>Plan Document Errors Eligible for Correction </vt:lpstr>
      <vt:lpstr>DOL Issue – Top Hat Registration</vt:lpstr>
      <vt:lpstr>PowerPoint Presentation</vt:lpstr>
      <vt:lpstr> Things to avoid (in order of increasing cost/liabilities)</vt:lpstr>
      <vt:lpstr> Get in Compliance and Stay in Compliance</vt:lpstr>
      <vt:lpstr> How to Respond to a Notice from IRS/DOL/Litigation </vt:lpstr>
      <vt:lpstr> Top IRS Issues</vt:lpstr>
      <vt:lpstr> Top DOL Issues</vt:lpstr>
      <vt:lpstr> Top Litigation Issues (DOL and participant lawsuits)</vt:lpstr>
      <vt:lpstr>Best Practices to Avoid/Win Litigation</vt:lpstr>
      <vt:lpstr> Protections for Decision Makers</vt:lpstr>
      <vt:lpstr>Correction Programs IRS</vt:lpstr>
      <vt:lpstr>Self-Correction Program (SCP)</vt:lpstr>
      <vt:lpstr>Voluntary Correction Program (VCP) </vt:lpstr>
      <vt:lpstr>Audit Closing Agreement Program (Audit CAP) </vt:lpstr>
      <vt:lpstr> Correction Programs DOL </vt:lpstr>
      <vt:lpstr>Delinquent Filer Voluntary Compliance Program (DFVCP) </vt:lpstr>
      <vt:lpstr>Voluntary Fiduciary Correction Program (VFCP) </vt:lpstr>
      <vt:lpstr> Questions and Comments</vt:lpstr>
    </vt:vector>
  </TitlesOfParts>
  <Company>Smith &amp; Downey, P.A.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Barry K. Downey, Smith &amp; Downey, P.A.</dc:title>
  <dc:creator>Barry Downey</dc:creator>
  <cp:lastModifiedBy>Susan S. Risinger</cp:lastModifiedBy>
  <cp:revision>61</cp:revision>
  <cp:lastPrinted>2017-05-08T09:54:44Z</cp:lastPrinted>
  <dcterms:created xsi:type="dcterms:W3CDTF">2016-04-11T14:34:23Z</dcterms:created>
  <dcterms:modified xsi:type="dcterms:W3CDTF">2017-10-18T13:25:42Z</dcterms:modified>
</cp:coreProperties>
</file>